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3"/>
  </p:handoutMasterIdLst>
  <p:sldIdLst>
    <p:sldId id="256" r:id="rId2"/>
  </p:sldIdLst>
  <p:sldSz cx="32918400" cy="21945600"/>
  <p:notesSz cx="7004050" cy="9290050"/>
  <p:defaultTextStyle>
    <a:defPPr>
      <a:defRPr lang="en-US"/>
    </a:defPPr>
    <a:lvl1pPr marL="0" algn="l" defTabSz="2350606" rtl="0" eaLnBrk="1" latinLnBrk="0" hangingPunct="1">
      <a:defRPr sz="4600" kern="1200">
        <a:solidFill>
          <a:schemeClr val="tx1"/>
        </a:solidFill>
        <a:latin typeface="+mn-lt"/>
        <a:ea typeface="+mn-ea"/>
        <a:cs typeface="+mn-cs"/>
      </a:defRPr>
    </a:lvl1pPr>
    <a:lvl2pPr marL="1175304" algn="l" defTabSz="2350606" rtl="0" eaLnBrk="1" latinLnBrk="0" hangingPunct="1">
      <a:defRPr sz="4600" kern="1200">
        <a:solidFill>
          <a:schemeClr val="tx1"/>
        </a:solidFill>
        <a:latin typeface="+mn-lt"/>
        <a:ea typeface="+mn-ea"/>
        <a:cs typeface="+mn-cs"/>
      </a:defRPr>
    </a:lvl2pPr>
    <a:lvl3pPr marL="2350606" algn="l" defTabSz="2350606" rtl="0" eaLnBrk="1" latinLnBrk="0" hangingPunct="1">
      <a:defRPr sz="4600" kern="1200">
        <a:solidFill>
          <a:schemeClr val="tx1"/>
        </a:solidFill>
        <a:latin typeface="+mn-lt"/>
        <a:ea typeface="+mn-ea"/>
        <a:cs typeface="+mn-cs"/>
      </a:defRPr>
    </a:lvl3pPr>
    <a:lvl4pPr marL="3525911" algn="l" defTabSz="2350606" rtl="0" eaLnBrk="1" latinLnBrk="0" hangingPunct="1">
      <a:defRPr sz="4600" kern="1200">
        <a:solidFill>
          <a:schemeClr val="tx1"/>
        </a:solidFill>
        <a:latin typeface="+mn-lt"/>
        <a:ea typeface="+mn-ea"/>
        <a:cs typeface="+mn-cs"/>
      </a:defRPr>
    </a:lvl4pPr>
    <a:lvl5pPr marL="4701214" algn="l" defTabSz="2350606" rtl="0" eaLnBrk="1" latinLnBrk="0" hangingPunct="1">
      <a:defRPr sz="4600" kern="1200">
        <a:solidFill>
          <a:schemeClr val="tx1"/>
        </a:solidFill>
        <a:latin typeface="+mn-lt"/>
        <a:ea typeface="+mn-ea"/>
        <a:cs typeface="+mn-cs"/>
      </a:defRPr>
    </a:lvl5pPr>
    <a:lvl6pPr marL="5876517" algn="l" defTabSz="2350606" rtl="0" eaLnBrk="1" latinLnBrk="0" hangingPunct="1">
      <a:defRPr sz="4600" kern="1200">
        <a:solidFill>
          <a:schemeClr val="tx1"/>
        </a:solidFill>
        <a:latin typeface="+mn-lt"/>
        <a:ea typeface="+mn-ea"/>
        <a:cs typeface="+mn-cs"/>
      </a:defRPr>
    </a:lvl6pPr>
    <a:lvl7pPr marL="7051819" algn="l" defTabSz="2350606" rtl="0" eaLnBrk="1" latinLnBrk="0" hangingPunct="1">
      <a:defRPr sz="4600" kern="1200">
        <a:solidFill>
          <a:schemeClr val="tx1"/>
        </a:solidFill>
        <a:latin typeface="+mn-lt"/>
        <a:ea typeface="+mn-ea"/>
        <a:cs typeface="+mn-cs"/>
      </a:defRPr>
    </a:lvl7pPr>
    <a:lvl8pPr marL="8227124" algn="l" defTabSz="2350606" rtl="0" eaLnBrk="1" latinLnBrk="0" hangingPunct="1">
      <a:defRPr sz="4600" kern="1200">
        <a:solidFill>
          <a:schemeClr val="tx1"/>
        </a:solidFill>
        <a:latin typeface="+mn-lt"/>
        <a:ea typeface="+mn-ea"/>
        <a:cs typeface="+mn-cs"/>
      </a:defRPr>
    </a:lvl8pPr>
    <a:lvl9pPr marL="9402428" algn="l" defTabSz="2350606" rtl="0" eaLnBrk="1" latinLnBrk="0" hangingPunct="1">
      <a:defRPr sz="4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912">
          <p15:clr>
            <a:srgbClr val="A4A3A4"/>
          </p15:clr>
        </p15:guide>
        <p15:guide id="2" pos="10368">
          <p15:clr>
            <a:srgbClr val="A4A3A4"/>
          </p15:clr>
        </p15:guide>
      </p15:sldGuideLst>
    </p:ext>
    <p:ext uri="{2D200454-40CA-4A62-9FC3-DE9A4176ACB9}">
      <p15:notesGuideLst xmlns:p15="http://schemas.microsoft.com/office/powerpoint/2012/main">
        <p15:guide id="1" orient="horz" pos="2926">
          <p15:clr>
            <a:srgbClr val="A4A3A4"/>
          </p15:clr>
        </p15:guide>
        <p15:guide id="2" pos="220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60" autoAdjust="0"/>
    <p:restoredTop sz="94676" autoAdjust="0"/>
  </p:normalViewPr>
  <p:slideViewPr>
    <p:cSldViewPr>
      <p:cViewPr>
        <p:scale>
          <a:sx n="85" d="100"/>
          <a:sy n="85" d="100"/>
        </p:scale>
        <p:origin x="-3336" y="-4184"/>
      </p:cViewPr>
      <p:guideLst>
        <p:guide orient="horz" pos="6912"/>
        <p:guide pos="10368"/>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69" d="100"/>
          <a:sy n="69" d="100"/>
        </p:scale>
        <p:origin x="-3270" y="-90"/>
      </p:cViewPr>
      <p:guideLst>
        <p:guide orient="horz" pos="2926"/>
        <p:guide pos="2206"/>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handoutMaster" Target="handoutMasters/handout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5300"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67163" y="0"/>
            <a:ext cx="3035300" cy="465138"/>
          </a:xfrm>
          <a:prstGeom prst="rect">
            <a:avLst/>
          </a:prstGeom>
        </p:spPr>
        <p:txBody>
          <a:bodyPr vert="horz" lIns="91440" tIns="45720" rIns="91440" bIns="45720" rtlCol="0"/>
          <a:lstStyle>
            <a:lvl1pPr algn="r">
              <a:defRPr sz="1200"/>
            </a:lvl1pPr>
          </a:lstStyle>
          <a:p>
            <a:fld id="{FF66CDD7-09B6-4BB3-9069-2B95837CCCB2}" type="datetimeFigureOut">
              <a:rPr lang="en-US" smtClean="0"/>
              <a:t>12/4/19</a:t>
            </a:fld>
            <a:endParaRPr lang="en-US"/>
          </a:p>
        </p:txBody>
      </p:sp>
      <p:sp>
        <p:nvSpPr>
          <p:cNvPr id="4" name="Footer Placeholder 3"/>
          <p:cNvSpPr>
            <a:spLocks noGrp="1"/>
          </p:cNvSpPr>
          <p:nvPr>
            <p:ph type="ftr" sz="quarter" idx="2"/>
          </p:nvPr>
        </p:nvSpPr>
        <p:spPr>
          <a:xfrm>
            <a:off x="0" y="8823325"/>
            <a:ext cx="3035300"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67163" y="8823325"/>
            <a:ext cx="3035300" cy="465138"/>
          </a:xfrm>
          <a:prstGeom prst="rect">
            <a:avLst/>
          </a:prstGeom>
        </p:spPr>
        <p:txBody>
          <a:bodyPr vert="horz" lIns="91440" tIns="45720" rIns="91440" bIns="45720" rtlCol="0" anchor="b"/>
          <a:lstStyle>
            <a:lvl1pPr algn="r">
              <a:defRPr sz="1200"/>
            </a:lvl1pPr>
          </a:lstStyle>
          <a:p>
            <a:fld id="{0479BA33-46DD-4DE6-9BEC-D9D96B7B704D}" type="slidenum">
              <a:rPr lang="en-US" smtClean="0"/>
              <a:t>‹#›</a:t>
            </a:fld>
            <a:endParaRPr lang="en-US"/>
          </a:p>
        </p:txBody>
      </p:sp>
    </p:spTree>
    <p:extLst>
      <p:ext uri="{BB962C8B-B14F-4D97-AF65-F5344CB8AC3E}">
        <p14:creationId xmlns:p14="http://schemas.microsoft.com/office/powerpoint/2010/main" val="786740357"/>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Rectangle 14"/>
          <p:cNvSpPr/>
          <p:nvPr userDrawn="1"/>
        </p:nvSpPr>
        <p:spPr>
          <a:xfrm>
            <a:off x="32369760" y="0"/>
            <a:ext cx="548640" cy="219456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endParaRPr lang="en-US" dirty="0"/>
          </a:p>
        </p:txBody>
      </p:sp>
      <p:sp>
        <p:nvSpPr>
          <p:cNvPr id="16" name="Rectangle 15"/>
          <p:cNvSpPr/>
          <p:nvPr userDrawn="1"/>
        </p:nvSpPr>
        <p:spPr>
          <a:xfrm>
            <a:off x="-2" y="0"/>
            <a:ext cx="548640" cy="219456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endParaRPr lang="en-US" dirty="0"/>
          </a:p>
        </p:txBody>
      </p:sp>
      <p:sp>
        <p:nvSpPr>
          <p:cNvPr id="17" name="Rectangle 16"/>
          <p:cNvSpPr/>
          <p:nvPr userDrawn="1"/>
        </p:nvSpPr>
        <p:spPr>
          <a:xfrm>
            <a:off x="0" y="0"/>
            <a:ext cx="32918400" cy="2743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endParaRPr lang="en-US" dirty="0"/>
          </a:p>
        </p:txBody>
      </p:sp>
      <p:sp>
        <p:nvSpPr>
          <p:cNvPr id="18" name="Rectangle 17"/>
          <p:cNvSpPr/>
          <p:nvPr userDrawn="1"/>
        </p:nvSpPr>
        <p:spPr>
          <a:xfrm>
            <a:off x="0" y="19202400"/>
            <a:ext cx="32918400" cy="27432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endParaRPr lang="en-US" dirty="0"/>
          </a:p>
        </p:txBody>
      </p:sp>
      <p:sp>
        <p:nvSpPr>
          <p:cNvPr id="11" name="Instructions"/>
          <p:cNvSpPr/>
          <p:nvPr userDrawn="1"/>
        </p:nvSpPr>
        <p:spPr>
          <a:xfrm>
            <a:off x="-7680960" y="0"/>
            <a:ext cx="7132320" cy="21945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2428" tIns="122428" rIns="122428" bIns="122428" rtlCol="0" anchor="t"/>
          <a:lstStyle>
            <a:defPPr>
              <a:defRPr lang="en-US"/>
            </a:defPPr>
            <a:lvl1pPr marL="0" algn="l" defTabSz="3686861" rtl="0" eaLnBrk="1" latinLnBrk="0" hangingPunct="1">
              <a:defRPr sz="7258" kern="1200">
                <a:solidFill>
                  <a:schemeClr val="lt1"/>
                </a:solidFill>
                <a:latin typeface="+mn-lt"/>
                <a:ea typeface="+mn-ea"/>
                <a:cs typeface="+mn-cs"/>
              </a:defRPr>
            </a:lvl1pPr>
            <a:lvl2pPr marL="1843430" algn="l" defTabSz="3686861" rtl="0" eaLnBrk="1" latinLnBrk="0" hangingPunct="1">
              <a:defRPr sz="7258" kern="1200">
                <a:solidFill>
                  <a:schemeClr val="lt1"/>
                </a:solidFill>
                <a:latin typeface="+mn-lt"/>
                <a:ea typeface="+mn-ea"/>
                <a:cs typeface="+mn-cs"/>
              </a:defRPr>
            </a:lvl2pPr>
            <a:lvl3pPr marL="3686861" algn="l" defTabSz="3686861" rtl="0" eaLnBrk="1" latinLnBrk="0" hangingPunct="1">
              <a:defRPr sz="7258" kern="1200">
                <a:solidFill>
                  <a:schemeClr val="lt1"/>
                </a:solidFill>
                <a:latin typeface="+mn-lt"/>
                <a:ea typeface="+mn-ea"/>
                <a:cs typeface="+mn-cs"/>
              </a:defRPr>
            </a:lvl3pPr>
            <a:lvl4pPr marL="5530291" algn="l" defTabSz="3686861" rtl="0" eaLnBrk="1" latinLnBrk="0" hangingPunct="1">
              <a:defRPr sz="7258" kern="1200">
                <a:solidFill>
                  <a:schemeClr val="lt1"/>
                </a:solidFill>
                <a:latin typeface="+mn-lt"/>
                <a:ea typeface="+mn-ea"/>
                <a:cs typeface="+mn-cs"/>
              </a:defRPr>
            </a:lvl4pPr>
            <a:lvl5pPr marL="7373722" algn="l" defTabSz="3686861" rtl="0" eaLnBrk="1" latinLnBrk="0" hangingPunct="1">
              <a:defRPr sz="7258" kern="1200">
                <a:solidFill>
                  <a:schemeClr val="lt1"/>
                </a:solidFill>
                <a:latin typeface="+mn-lt"/>
                <a:ea typeface="+mn-ea"/>
                <a:cs typeface="+mn-cs"/>
              </a:defRPr>
            </a:lvl5pPr>
            <a:lvl6pPr marL="9217152" algn="l" defTabSz="3686861" rtl="0" eaLnBrk="1" latinLnBrk="0" hangingPunct="1">
              <a:defRPr sz="7258" kern="1200">
                <a:solidFill>
                  <a:schemeClr val="lt1"/>
                </a:solidFill>
                <a:latin typeface="+mn-lt"/>
                <a:ea typeface="+mn-ea"/>
                <a:cs typeface="+mn-cs"/>
              </a:defRPr>
            </a:lvl6pPr>
            <a:lvl7pPr marL="11060582" algn="l" defTabSz="3686861" rtl="0" eaLnBrk="1" latinLnBrk="0" hangingPunct="1">
              <a:defRPr sz="7258" kern="1200">
                <a:solidFill>
                  <a:schemeClr val="lt1"/>
                </a:solidFill>
                <a:latin typeface="+mn-lt"/>
                <a:ea typeface="+mn-ea"/>
                <a:cs typeface="+mn-cs"/>
              </a:defRPr>
            </a:lvl7pPr>
            <a:lvl8pPr marL="12904013" algn="l" defTabSz="3686861" rtl="0" eaLnBrk="1" latinLnBrk="0" hangingPunct="1">
              <a:defRPr sz="7258" kern="1200">
                <a:solidFill>
                  <a:schemeClr val="lt1"/>
                </a:solidFill>
                <a:latin typeface="+mn-lt"/>
                <a:ea typeface="+mn-ea"/>
                <a:cs typeface="+mn-cs"/>
              </a:defRPr>
            </a:lvl8pPr>
            <a:lvl9pPr marL="14747443" algn="l" defTabSz="3686861" rtl="0" eaLnBrk="1" latinLnBrk="0" hangingPunct="1">
              <a:defRPr sz="7258" kern="1200">
                <a:solidFill>
                  <a:schemeClr val="lt1"/>
                </a:solidFill>
                <a:latin typeface="+mn-lt"/>
                <a:ea typeface="+mn-ea"/>
                <a:cs typeface="+mn-cs"/>
              </a:defRPr>
            </a:lvl9pPr>
          </a:lstStyle>
          <a:p>
            <a:pPr lvl="0">
              <a:spcBef>
                <a:spcPts val="0"/>
              </a:spcBef>
              <a:spcAft>
                <a:spcPts val="1286"/>
              </a:spcAft>
            </a:pPr>
            <a:r>
              <a:rPr lang="en-US" sz="4700" dirty="0">
                <a:solidFill>
                  <a:srgbClr val="7F7F7F"/>
                </a:solidFill>
                <a:latin typeface="Calibri" pitchFamily="34" charset="0"/>
                <a:cs typeface="Calibri" panose="020F0502020204030204" pitchFamily="34" charset="0"/>
              </a:rPr>
              <a:t>Poster Print Size:</a:t>
            </a:r>
            <a:endParaRPr sz="4700" dirty="0">
              <a:solidFill>
                <a:srgbClr val="7F7F7F"/>
              </a:solidFill>
              <a:latin typeface="Calibri" pitchFamily="34" charset="0"/>
              <a:cs typeface="Calibri" panose="020F0502020204030204" pitchFamily="34" charset="0"/>
            </a:endParaRPr>
          </a:p>
          <a:p>
            <a:pPr lvl="0">
              <a:spcBef>
                <a:spcPts val="0"/>
              </a:spcBef>
              <a:spcAft>
                <a:spcPts val="1286"/>
              </a:spcAft>
            </a:pPr>
            <a:r>
              <a:rPr lang="en-US" sz="3300" dirty="0">
                <a:solidFill>
                  <a:srgbClr val="7F7F7F"/>
                </a:solidFill>
                <a:latin typeface="Calibri" pitchFamily="34" charset="0"/>
                <a:cs typeface="Calibri" panose="020F0502020204030204" pitchFamily="34" charset="0"/>
              </a:rPr>
              <a:t>This poster template is 24” high by 36” wide. It can be used to print any poster with a 2:3 aspect ratio including 36x54 and 48x72.</a:t>
            </a:r>
          </a:p>
          <a:p>
            <a:pPr lvl="0">
              <a:spcBef>
                <a:spcPts val="0"/>
              </a:spcBef>
              <a:spcAft>
                <a:spcPts val="1286"/>
              </a:spcAft>
            </a:pPr>
            <a:r>
              <a:rPr lang="en-US" sz="4700" dirty="0">
                <a:solidFill>
                  <a:srgbClr val="7F7F7F"/>
                </a:solidFill>
                <a:latin typeface="Calibri" pitchFamily="34" charset="0"/>
                <a:cs typeface="Calibri" panose="020F0502020204030204" pitchFamily="34" charset="0"/>
              </a:rPr>
              <a:t>Placeholders</a:t>
            </a:r>
            <a:r>
              <a:rPr sz="4700" dirty="0">
                <a:solidFill>
                  <a:srgbClr val="7F7F7F"/>
                </a:solidFill>
                <a:latin typeface="Calibri" pitchFamily="34" charset="0"/>
                <a:cs typeface="Calibri" panose="020F0502020204030204" pitchFamily="34" charset="0"/>
              </a:rPr>
              <a:t>:</a:t>
            </a:r>
          </a:p>
          <a:p>
            <a:pPr lvl="0">
              <a:spcBef>
                <a:spcPts val="0"/>
              </a:spcBef>
              <a:spcAft>
                <a:spcPts val="1286"/>
              </a:spcAft>
            </a:pPr>
            <a:r>
              <a:rPr sz="3300" dirty="0">
                <a:solidFill>
                  <a:srgbClr val="7F7F7F"/>
                </a:solidFill>
                <a:latin typeface="Calibri" pitchFamily="34" charset="0"/>
                <a:cs typeface="Calibri" panose="020F0502020204030204" pitchFamily="34" charset="0"/>
              </a:rPr>
              <a:t>The </a:t>
            </a:r>
            <a:r>
              <a:rPr lang="en-US" sz="3300" dirty="0">
                <a:solidFill>
                  <a:srgbClr val="7F7F7F"/>
                </a:solidFill>
                <a:latin typeface="Calibri" pitchFamily="34" charset="0"/>
                <a:cs typeface="Calibri" panose="020F0502020204030204" pitchFamily="34" charset="0"/>
              </a:rPr>
              <a:t>various elements included</a:t>
            </a:r>
            <a:r>
              <a:rPr sz="3300" dirty="0">
                <a:solidFill>
                  <a:srgbClr val="7F7F7F"/>
                </a:solidFill>
                <a:latin typeface="Calibri" pitchFamily="34" charset="0"/>
                <a:cs typeface="Calibri" panose="020F0502020204030204" pitchFamily="34" charset="0"/>
              </a:rPr>
              <a:t> in this </a:t>
            </a:r>
            <a:r>
              <a:rPr lang="en-US" sz="3300" dirty="0">
                <a:solidFill>
                  <a:srgbClr val="7F7F7F"/>
                </a:solidFill>
                <a:latin typeface="Calibri" pitchFamily="34" charset="0"/>
                <a:cs typeface="Calibri" panose="020F0502020204030204" pitchFamily="34" charset="0"/>
              </a:rPr>
              <a:t>poster are ones</a:t>
            </a:r>
            <a:r>
              <a:rPr lang="en-US" sz="3300" baseline="0" dirty="0">
                <a:solidFill>
                  <a:srgbClr val="7F7F7F"/>
                </a:solidFill>
                <a:latin typeface="Calibri" pitchFamily="34" charset="0"/>
                <a:cs typeface="Calibri" panose="020F0502020204030204" pitchFamily="34" charset="0"/>
              </a:rPr>
              <a:t> we often see in medical, research, and scientific posters.</a:t>
            </a:r>
            <a:r>
              <a:rPr sz="3300" dirty="0">
                <a:solidFill>
                  <a:srgbClr val="7F7F7F"/>
                </a:solidFill>
                <a:latin typeface="Calibri" pitchFamily="34" charset="0"/>
                <a:cs typeface="Calibri" panose="020F0502020204030204" pitchFamily="34" charset="0"/>
              </a:rPr>
              <a:t> </a:t>
            </a:r>
            <a:r>
              <a:rPr lang="en-US" sz="3300" dirty="0">
                <a:solidFill>
                  <a:srgbClr val="7F7F7F"/>
                </a:solidFill>
                <a:latin typeface="Calibri" pitchFamily="34" charset="0"/>
                <a:cs typeface="Calibri" panose="020F0502020204030204" pitchFamily="34" charset="0"/>
              </a:rPr>
              <a:t>Feel</a:t>
            </a:r>
            <a:r>
              <a:rPr lang="en-US" sz="3300" baseline="0" dirty="0">
                <a:solidFill>
                  <a:srgbClr val="7F7F7F"/>
                </a:solidFill>
                <a:latin typeface="Calibri" pitchFamily="34" charset="0"/>
                <a:cs typeface="Calibri" panose="020F0502020204030204" pitchFamily="34" charset="0"/>
              </a:rPr>
              <a:t> free to edit, move,  add, and delete items, or change the layout to suit your needs. Always check with your conference organizer for specific requirements.</a:t>
            </a:r>
          </a:p>
          <a:p>
            <a:pPr lvl="0">
              <a:spcBef>
                <a:spcPts val="0"/>
              </a:spcBef>
              <a:spcAft>
                <a:spcPts val="1286"/>
              </a:spcAft>
            </a:pPr>
            <a:r>
              <a:rPr lang="en-US" sz="4700" dirty="0">
                <a:solidFill>
                  <a:srgbClr val="7F7F7F"/>
                </a:solidFill>
                <a:latin typeface="Calibri" pitchFamily="34" charset="0"/>
                <a:cs typeface="Calibri" panose="020F0502020204030204" pitchFamily="34" charset="0"/>
              </a:rPr>
              <a:t>Image</a:t>
            </a:r>
            <a:r>
              <a:rPr lang="en-US" sz="4700" baseline="0" dirty="0">
                <a:solidFill>
                  <a:srgbClr val="7F7F7F"/>
                </a:solidFill>
                <a:latin typeface="Calibri" pitchFamily="34" charset="0"/>
                <a:cs typeface="Calibri" panose="020F0502020204030204" pitchFamily="34" charset="0"/>
              </a:rPr>
              <a:t> Quality</a:t>
            </a:r>
            <a:r>
              <a:rPr lang="en-US" sz="4700" dirty="0">
                <a:solidFill>
                  <a:srgbClr val="7F7F7F"/>
                </a:solidFill>
                <a:latin typeface="Calibri" pitchFamily="34" charset="0"/>
                <a:cs typeface="Calibri" panose="020F0502020204030204" pitchFamily="34" charset="0"/>
              </a:rPr>
              <a:t>:</a:t>
            </a:r>
          </a:p>
          <a:p>
            <a:pPr lvl="0">
              <a:spcBef>
                <a:spcPts val="0"/>
              </a:spcBef>
              <a:spcAft>
                <a:spcPts val="1286"/>
              </a:spcAft>
            </a:pPr>
            <a:r>
              <a:rPr lang="en-US" sz="3300" dirty="0">
                <a:solidFill>
                  <a:srgbClr val="7F7F7F"/>
                </a:solidFill>
                <a:latin typeface="Calibri" pitchFamily="34" charset="0"/>
                <a:cs typeface="Calibri" panose="020F0502020204030204" pitchFamily="34" charset="0"/>
              </a:rPr>
              <a:t>You can place digital photos or logo art in your poster file by selecting the </a:t>
            </a:r>
            <a:r>
              <a:rPr lang="en-US" sz="3300" b="1" dirty="0">
                <a:solidFill>
                  <a:srgbClr val="7F7F7F"/>
                </a:solidFill>
                <a:latin typeface="Calibri" pitchFamily="34" charset="0"/>
                <a:cs typeface="Calibri" panose="020F0502020204030204" pitchFamily="34" charset="0"/>
              </a:rPr>
              <a:t>Insert, Picture</a:t>
            </a:r>
            <a:r>
              <a:rPr lang="en-US" sz="3300" dirty="0">
                <a:solidFill>
                  <a:srgbClr val="7F7F7F"/>
                </a:solidFill>
                <a:latin typeface="Calibri" pitchFamily="34" charset="0"/>
                <a:cs typeface="Calibri" panose="020F0502020204030204" pitchFamily="34" charset="0"/>
              </a:rPr>
              <a:t> command, or by using standard copy &amp; paste. For best results, all graphic elements should be at least </a:t>
            </a:r>
            <a:r>
              <a:rPr lang="en-US" sz="3300" b="1" dirty="0">
                <a:solidFill>
                  <a:srgbClr val="7F7F7F"/>
                </a:solidFill>
                <a:latin typeface="Calibri" pitchFamily="34" charset="0"/>
                <a:cs typeface="Calibri" panose="020F0502020204030204" pitchFamily="34" charset="0"/>
              </a:rPr>
              <a:t>150-200 pixels per inch in their final printed size</a:t>
            </a:r>
            <a:r>
              <a:rPr lang="en-US" sz="3300" dirty="0">
                <a:solidFill>
                  <a:srgbClr val="7F7F7F"/>
                </a:solidFill>
                <a:latin typeface="Calibri" pitchFamily="34" charset="0"/>
                <a:cs typeface="Calibri" panose="020F0502020204030204" pitchFamily="34" charset="0"/>
              </a:rPr>
              <a:t>. For instance, a 1600 x 1200 pixel</a:t>
            </a:r>
            <a:r>
              <a:rPr lang="en-US" sz="3300" baseline="0" dirty="0">
                <a:solidFill>
                  <a:srgbClr val="7F7F7F"/>
                </a:solidFill>
                <a:latin typeface="Calibri" pitchFamily="34" charset="0"/>
                <a:cs typeface="Calibri" panose="020F0502020204030204" pitchFamily="34" charset="0"/>
              </a:rPr>
              <a:t> photo will usually look fine up to </a:t>
            </a:r>
            <a:r>
              <a:rPr lang="en-US" sz="3300" dirty="0">
                <a:solidFill>
                  <a:srgbClr val="7F7F7F"/>
                </a:solidFill>
                <a:latin typeface="Calibri" pitchFamily="34" charset="0"/>
                <a:cs typeface="Calibri" panose="020F0502020204030204" pitchFamily="34" charset="0"/>
              </a:rPr>
              <a:t>8“-10” wide on your printed poster.</a:t>
            </a:r>
          </a:p>
          <a:p>
            <a:pPr lvl="0">
              <a:spcBef>
                <a:spcPts val="0"/>
              </a:spcBef>
              <a:spcAft>
                <a:spcPts val="1286"/>
              </a:spcAft>
            </a:pPr>
            <a:r>
              <a:rPr lang="en-US" sz="3300" dirty="0">
                <a:solidFill>
                  <a:srgbClr val="7F7F7F"/>
                </a:solidFill>
                <a:latin typeface="Calibri" pitchFamily="34" charset="0"/>
                <a:cs typeface="Calibri" panose="020F0502020204030204" pitchFamily="34" charset="0"/>
              </a:rPr>
              <a:t>To preview the print quality of images, select a magnification of 100% when previewing your poster. This will give you a good idea of what it will look like in print. If you are laying out a large poster and using half-scale dimensions, be sure to preview your graphics at 200% to see them at their final printed size.</a:t>
            </a:r>
          </a:p>
          <a:p>
            <a:pPr lvl="0">
              <a:spcBef>
                <a:spcPts val="0"/>
              </a:spcBef>
              <a:spcAft>
                <a:spcPts val="1286"/>
              </a:spcAft>
            </a:pPr>
            <a:r>
              <a:rPr lang="en-US" sz="3300" dirty="0">
                <a:solidFill>
                  <a:srgbClr val="7F7F7F"/>
                </a:solidFill>
                <a:latin typeface="Calibri" pitchFamily="34" charset="0"/>
                <a:cs typeface="Calibri" panose="020F0502020204030204" pitchFamily="34" charset="0"/>
              </a:rPr>
              <a:t>Please note that graphics from websites (such as the logo on your hospital's or university's home page) will only be 72dpi and not suitable for printing.</a:t>
            </a:r>
          </a:p>
          <a:p>
            <a:pPr lvl="0" algn="ctr">
              <a:spcBef>
                <a:spcPts val="0"/>
              </a:spcBef>
              <a:spcAft>
                <a:spcPts val="1286"/>
              </a:spcAft>
            </a:pPr>
            <a:br>
              <a:rPr lang="en-US" sz="2400" dirty="0">
                <a:solidFill>
                  <a:srgbClr val="7F7F7F"/>
                </a:solidFill>
                <a:latin typeface="Calibri" pitchFamily="34" charset="0"/>
                <a:cs typeface="Calibri" panose="020F0502020204030204" pitchFamily="34" charset="0"/>
              </a:rPr>
            </a:br>
            <a:r>
              <a:rPr lang="en-US" sz="2400" dirty="0">
                <a:solidFill>
                  <a:srgbClr val="7F7F7F"/>
                </a:solidFill>
                <a:latin typeface="Calibri" pitchFamily="34" charset="0"/>
                <a:cs typeface="Calibri" panose="020F0502020204030204" pitchFamily="34" charset="0"/>
              </a:rPr>
              <a:t>[This sidebar area does not print.]</a:t>
            </a:r>
          </a:p>
        </p:txBody>
      </p:sp>
      <p:grpSp>
        <p:nvGrpSpPr>
          <p:cNvPr id="12" name="Group 11"/>
          <p:cNvGrpSpPr/>
          <p:nvPr userDrawn="1"/>
        </p:nvGrpSpPr>
        <p:grpSpPr>
          <a:xfrm>
            <a:off x="33467040" y="0"/>
            <a:ext cx="7132320" cy="21945600"/>
            <a:chOff x="33832800" y="0"/>
            <a:chExt cx="12801600" cy="43891200"/>
          </a:xfrm>
        </p:grpSpPr>
        <p:sp>
          <p:nvSpPr>
            <p:cNvPr id="13" name="Instructions"/>
            <p:cNvSpPr/>
            <p:nvPr userDrawn="1"/>
          </p:nvSpPr>
          <p:spPr>
            <a:xfrm>
              <a:off x="33832800" y="0"/>
              <a:ext cx="12801600" cy="43891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228600" rIns="228600" bIns="228600" rtlCol="0" anchor="t"/>
            <a:lstStyle>
              <a:defPPr>
                <a:defRPr lang="en-US"/>
              </a:defPPr>
              <a:lvl1pPr marL="0" algn="l" defTabSz="3686861" rtl="0" eaLnBrk="1" latinLnBrk="0" hangingPunct="1">
                <a:defRPr sz="7258" kern="1200">
                  <a:solidFill>
                    <a:schemeClr val="lt1"/>
                  </a:solidFill>
                  <a:latin typeface="+mn-lt"/>
                  <a:ea typeface="+mn-ea"/>
                  <a:cs typeface="+mn-cs"/>
                </a:defRPr>
              </a:lvl1pPr>
              <a:lvl2pPr marL="1843430" algn="l" defTabSz="3686861" rtl="0" eaLnBrk="1" latinLnBrk="0" hangingPunct="1">
                <a:defRPr sz="7258" kern="1200">
                  <a:solidFill>
                    <a:schemeClr val="lt1"/>
                  </a:solidFill>
                  <a:latin typeface="+mn-lt"/>
                  <a:ea typeface="+mn-ea"/>
                  <a:cs typeface="+mn-cs"/>
                </a:defRPr>
              </a:lvl2pPr>
              <a:lvl3pPr marL="3686861" algn="l" defTabSz="3686861" rtl="0" eaLnBrk="1" latinLnBrk="0" hangingPunct="1">
                <a:defRPr sz="7258" kern="1200">
                  <a:solidFill>
                    <a:schemeClr val="lt1"/>
                  </a:solidFill>
                  <a:latin typeface="+mn-lt"/>
                  <a:ea typeface="+mn-ea"/>
                  <a:cs typeface="+mn-cs"/>
                </a:defRPr>
              </a:lvl3pPr>
              <a:lvl4pPr marL="5530291" algn="l" defTabSz="3686861" rtl="0" eaLnBrk="1" latinLnBrk="0" hangingPunct="1">
                <a:defRPr sz="7258" kern="1200">
                  <a:solidFill>
                    <a:schemeClr val="lt1"/>
                  </a:solidFill>
                  <a:latin typeface="+mn-lt"/>
                  <a:ea typeface="+mn-ea"/>
                  <a:cs typeface="+mn-cs"/>
                </a:defRPr>
              </a:lvl4pPr>
              <a:lvl5pPr marL="7373722" algn="l" defTabSz="3686861" rtl="0" eaLnBrk="1" latinLnBrk="0" hangingPunct="1">
                <a:defRPr sz="7258" kern="1200">
                  <a:solidFill>
                    <a:schemeClr val="lt1"/>
                  </a:solidFill>
                  <a:latin typeface="+mn-lt"/>
                  <a:ea typeface="+mn-ea"/>
                  <a:cs typeface="+mn-cs"/>
                </a:defRPr>
              </a:lvl5pPr>
              <a:lvl6pPr marL="9217152" algn="l" defTabSz="3686861" rtl="0" eaLnBrk="1" latinLnBrk="0" hangingPunct="1">
                <a:defRPr sz="7258" kern="1200">
                  <a:solidFill>
                    <a:schemeClr val="lt1"/>
                  </a:solidFill>
                  <a:latin typeface="+mn-lt"/>
                  <a:ea typeface="+mn-ea"/>
                  <a:cs typeface="+mn-cs"/>
                </a:defRPr>
              </a:lvl6pPr>
              <a:lvl7pPr marL="11060582" algn="l" defTabSz="3686861" rtl="0" eaLnBrk="1" latinLnBrk="0" hangingPunct="1">
                <a:defRPr sz="7258" kern="1200">
                  <a:solidFill>
                    <a:schemeClr val="lt1"/>
                  </a:solidFill>
                  <a:latin typeface="+mn-lt"/>
                  <a:ea typeface="+mn-ea"/>
                  <a:cs typeface="+mn-cs"/>
                </a:defRPr>
              </a:lvl7pPr>
              <a:lvl8pPr marL="12904013" algn="l" defTabSz="3686861" rtl="0" eaLnBrk="1" latinLnBrk="0" hangingPunct="1">
                <a:defRPr sz="7258" kern="1200">
                  <a:solidFill>
                    <a:schemeClr val="lt1"/>
                  </a:solidFill>
                  <a:latin typeface="+mn-lt"/>
                  <a:ea typeface="+mn-ea"/>
                  <a:cs typeface="+mn-cs"/>
                </a:defRPr>
              </a:lvl8pPr>
              <a:lvl9pPr marL="14747443" algn="l" defTabSz="3686861" rtl="0" eaLnBrk="1" latinLnBrk="0" hangingPunct="1">
                <a:defRPr sz="7258" kern="1200">
                  <a:solidFill>
                    <a:schemeClr val="lt1"/>
                  </a:solidFill>
                  <a:latin typeface="+mn-lt"/>
                  <a:ea typeface="+mn-ea"/>
                  <a:cs typeface="+mn-cs"/>
                </a:defRPr>
              </a:lvl9pPr>
            </a:lstStyle>
            <a:p>
              <a:pPr lvl="0">
                <a:spcBef>
                  <a:spcPts val="0"/>
                </a:spcBef>
                <a:spcAft>
                  <a:spcPts val="1286"/>
                </a:spcAft>
              </a:pPr>
              <a:r>
                <a:rPr lang="en-US" sz="4700" dirty="0">
                  <a:solidFill>
                    <a:schemeClr val="bg1">
                      <a:lumMod val="50000"/>
                    </a:schemeClr>
                  </a:solidFill>
                  <a:latin typeface="Calibri" pitchFamily="34" charset="0"/>
                  <a:cs typeface="Calibri" panose="020F0502020204030204" pitchFamily="34" charset="0"/>
                </a:rPr>
                <a:t>Change</a:t>
              </a:r>
              <a:r>
                <a:rPr lang="en-US" sz="4700" baseline="0" dirty="0">
                  <a:solidFill>
                    <a:schemeClr val="bg1">
                      <a:lumMod val="50000"/>
                    </a:schemeClr>
                  </a:solidFill>
                  <a:latin typeface="Calibri" pitchFamily="34" charset="0"/>
                  <a:cs typeface="Calibri" panose="020F0502020204030204" pitchFamily="34" charset="0"/>
                </a:rPr>
                <a:t> Color Theme</a:t>
              </a:r>
              <a:r>
                <a:rPr lang="en-US" sz="4700" dirty="0">
                  <a:solidFill>
                    <a:schemeClr val="bg1">
                      <a:lumMod val="50000"/>
                    </a:schemeClr>
                  </a:solidFill>
                  <a:latin typeface="Calibri" pitchFamily="34" charset="0"/>
                  <a:cs typeface="Calibri" panose="020F0502020204030204" pitchFamily="34" charset="0"/>
                </a:rPr>
                <a:t>:</a:t>
              </a:r>
              <a:endParaRPr sz="470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r>
                <a:rPr lang="en-US" sz="3300" dirty="0">
                  <a:solidFill>
                    <a:schemeClr val="bg1">
                      <a:lumMod val="50000"/>
                    </a:schemeClr>
                  </a:solidFill>
                  <a:latin typeface="Calibri" pitchFamily="34" charset="0"/>
                  <a:cs typeface="Calibri" panose="020F0502020204030204" pitchFamily="34" charset="0"/>
                </a:rPr>
                <a:t>This template is designed to use the built-in color themes in</a:t>
              </a:r>
              <a:r>
                <a:rPr lang="en-US" sz="3300" baseline="0" dirty="0">
                  <a:solidFill>
                    <a:schemeClr val="bg1">
                      <a:lumMod val="50000"/>
                    </a:schemeClr>
                  </a:solidFill>
                  <a:latin typeface="Calibri" pitchFamily="34" charset="0"/>
                  <a:cs typeface="Calibri" panose="020F0502020204030204" pitchFamily="34" charset="0"/>
                </a:rPr>
                <a:t> the newer versions of PowerPoint.</a:t>
              </a:r>
            </a:p>
            <a:p>
              <a:pPr lvl="0">
                <a:spcBef>
                  <a:spcPts val="0"/>
                </a:spcBef>
                <a:spcAft>
                  <a:spcPts val="1286"/>
                </a:spcAft>
              </a:pPr>
              <a:r>
                <a:rPr lang="en-US" sz="3300" baseline="0" dirty="0">
                  <a:solidFill>
                    <a:schemeClr val="bg1">
                      <a:lumMod val="50000"/>
                    </a:schemeClr>
                  </a:solidFill>
                  <a:latin typeface="Calibri" pitchFamily="34" charset="0"/>
                  <a:cs typeface="Calibri" panose="020F0502020204030204" pitchFamily="34" charset="0"/>
                </a:rPr>
                <a:t>To change the color theme, select the </a:t>
              </a:r>
              <a:r>
                <a:rPr lang="en-US" sz="3300" b="1" baseline="0" dirty="0">
                  <a:solidFill>
                    <a:schemeClr val="bg1">
                      <a:lumMod val="50000"/>
                    </a:schemeClr>
                  </a:solidFill>
                  <a:latin typeface="Calibri" pitchFamily="34" charset="0"/>
                  <a:cs typeface="Calibri" panose="020F0502020204030204" pitchFamily="34" charset="0"/>
                </a:rPr>
                <a:t>Design</a:t>
              </a:r>
              <a:r>
                <a:rPr lang="en-US" sz="3300" baseline="0" dirty="0">
                  <a:solidFill>
                    <a:schemeClr val="bg1">
                      <a:lumMod val="50000"/>
                    </a:schemeClr>
                  </a:solidFill>
                  <a:latin typeface="Calibri" pitchFamily="34" charset="0"/>
                  <a:cs typeface="Calibri" panose="020F0502020204030204" pitchFamily="34" charset="0"/>
                </a:rPr>
                <a:t> tab, then select the </a:t>
              </a:r>
              <a:r>
                <a:rPr lang="en-US" sz="3300" b="1" baseline="0" dirty="0">
                  <a:solidFill>
                    <a:schemeClr val="bg1">
                      <a:lumMod val="50000"/>
                    </a:schemeClr>
                  </a:solidFill>
                  <a:latin typeface="Calibri" pitchFamily="34" charset="0"/>
                  <a:cs typeface="Calibri" panose="020F0502020204030204" pitchFamily="34" charset="0"/>
                </a:rPr>
                <a:t>Colors</a:t>
              </a:r>
              <a:r>
                <a:rPr lang="en-US" sz="3300" baseline="0" dirty="0">
                  <a:solidFill>
                    <a:schemeClr val="bg1">
                      <a:lumMod val="50000"/>
                    </a:schemeClr>
                  </a:solidFill>
                  <a:latin typeface="Calibri" pitchFamily="34" charset="0"/>
                  <a:cs typeface="Calibri" panose="020F0502020204030204" pitchFamily="34" charset="0"/>
                </a:rPr>
                <a:t> drop-down list.</a:t>
              </a:r>
            </a:p>
            <a:p>
              <a:pPr lvl="0">
                <a:spcBef>
                  <a:spcPts val="0"/>
                </a:spcBef>
                <a:spcAft>
                  <a:spcPts val="1286"/>
                </a:spcAft>
              </a:pPr>
              <a:endParaRPr lang="en-US" sz="48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3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3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3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3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3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3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3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r>
                <a:rPr lang="en-US" sz="3300" baseline="0" dirty="0">
                  <a:solidFill>
                    <a:schemeClr val="bg1">
                      <a:lumMod val="50000"/>
                    </a:schemeClr>
                  </a:solidFill>
                  <a:latin typeface="Calibri" pitchFamily="34" charset="0"/>
                  <a:cs typeface="Calibri" panose="020F0502020204030204" pitchFamily="34" charset="0"/>
                </a:rPr>
                <a:t>The default color theme for this template is “Office”, so you can always return to that after trying some of the alternatives.</a:t>
              </a:r>
            </a:p>
            <a:p>
              <a:pPr lvl="0">
                <a:spcBef>
                  <a:spcPts val="0"/>
                </a:spcBef>
                <a:spcAft>
                  <a:spcPts val="1286"/>
                </a:spcAft>
              </a:pPr>
              <a:r>
                <a:rPr lang="en-US" sz="4700" dirty="0">
                  <a:solidFill>
                    <a:schemeClr val="bg1">
                      <a:lumMod val="50000"/>
                    </a:schemeClr>
                  </a:solidFill>
                  <a:latin typeface="Calibri" pitchFamily="34" charset="0"/>
                  <a:cs typeface="Calibri" panose="020F0502020204030204" pitchFamily="34" charset="0"/>
                </a:rPr>
                <a:t>Printing Your Poster:</a:t>
              </a:r>
            </a:p>
            <a:p>
              <a:pPr lvl="0">
                <a:spcBef>
                  <a:spcPts val="0"/>
                </a:spcBef>
                <a:spcAft>
                  <a:spcPts val="1286"/>
                </a:spcAft>
              </a:pPr>
              <a:r>
                <a:rPr lang="en-US" sz="3300" dirty="0">
                  <a:solidFill>
                    <a:schemeClr val="bg1">
                      <a:lumMod val="50000"/>
                    </a:schemeClr>
                  </a:solidFill>
                  <a:latin typeface="Calibri" pitchFamily="34" charset="0"/>
                  <a:cs typeface="Calibri" panose="020F0502020204030204" pitchFamily="34" charset="0"/>
                </a:rPr>
                <a:t>Once your poster file is ready, visit</a:t>
              </a:r>
              <a:r>
                <a:rPr lang="en-US" sz="3300" baseline="0" dirty="0">
                  <a:solidFill>
                    <a:schemeClr val="bg1">
                      <a:lumMod val="50000"/>
                    </a:schemeClr>
                  </a:solidFill>
                  <a:latin typeface="Calibri" pitchFamily="34" charset="0"/>
                  <a:cs typeface="Calibri" panose="020F0502020204030204" pitchFamily="34" charset="0"/>
                </a:rPr>
                <a:t> </a:t>
              </a:r>
              <a:r>
                <a:rPr lang="en-US" sz="3300" b="1" baseline="0" dirty="0">
                  <a:solidFill>
                    <a:schemeClr val="bg1">
                      <a:lumMod val="50000"/>
                    </a:schemeClr>
                  </a:solidFill>
                  <a:latin typeface="Calibri" pitchFamily="34" charset="0"/>
                  <a:cs typeface="Calibri" panose="020F0502020204030204" pitchFamily="34" charset="0"/>
                </a:rPr>
                <a:t>www.genigraphics.com</a:t>
              </a:r>
              <a:r>
                <a:rPr lang="en-US" sz="3300" baseline="0" dirty="0">
                  <a:solidFill>
                    <a:schemeClr val="bg1">
                      <a:lumMod val="50000"/>
                    </a:schemeClr>
                  </a:solidFill>
                  <a:latin typeface="Calibri" pitchFamily="34" charset="0"/>
                  <a:cs typeface="Calibri" panose="020F0502020204030204" pitchFamily="34" charset="0"/>
                </a:rPr>
                <a:t> to order a high-quality, affordable poster print. Every order receives a free design review and we can deliver as fast as next business day within the US and Canada. </a:t>
              </a:r>
            </a:p>
            <a:p>
              <a:pPr lvl="0">
                <a:spcBef>
                  <a:spcPts val="0"/>
                </a:spcBef>
                <a:spcAft>
                  <a:spcPts val="1286"/>
                </a:spcAft>
              </a:pPr>
              <a:r>
                <a:rPr lang="en-US" sz="3300" baseline="0" dirty="0">
                  <a:solidFill>
                    <a:schemeClr val="bg1">
                      <a:lumMod val="50000"/>
                    </a:schemeClr>
                  </a:solidFill>
                  <a:latin typeface="Calibri" pitchFamily="34" charset="0"/>
                  <a:cs typeface="Calibri" panose="020F0502020204030204" pitchFamily="34" charset="0"/>
                </a:rPr>
                <a:t>Genigraphics® has been producing output from PowerPoint® longer than anyone in the industry; dating back to when we helped Microsoft® design the PowerPoint® software. </a:t>
              </a:r>
            </a:p>
            <a:p>
              <a:pPr lvl="0">
                <a:spcBef>
                  <a:spcPts val="0"/>
                </a:spcBef>
                <a:spcAft>
                  <a:spcPts val="0"/>
                </a:spcAft>
              </a:pPr>
              <a:endParaRPr lang="en-US" sz="3300" baseline="0" dirty="0">
                <a:solidFill>
                  <a:schemeClr val="bg1">
                    <a:lumMod val="50000"/>
                  </a:schemeClr>
                </a:solidFill>
                <a:latin typeface="Calibri" pitchFamily="34" charset="0"/>
                <a:cs typeface="Calibri" panose="020F0502020204030204" pitchFamily="34" charset="0"/>
              </a:endParaRPr>
            </a:p>
            <a:p>
              <a:pPr lvl="0" algn="ctr">
                <a:spcBef>
                  <a:spcPts val="0"/>
                </a:spcBef>
                <a:spcAft>
                  <a:spcPts val="0"/>
                </a:spcAft>
              </a:pPr>
              <a:r>
                <a:rPr lang="en-US" sz="3300" baseline="0" dirty="0">
                  <a:solidFill>
                    <a:schemeClr val="bg1">
                      <a:lumMod val="50000"/>
                    </a:schemeClr>
                  </a:solidFill>
                  <a:latin typeface="Calibri" pitchFamily="34" charset="0"/>
                  <a:cs typeface="Calibri" panose="020F0502020204030204" pitchFamily="34" charset="0"/>
                </a:rPr>
                <a:t>US and Canada:  1-800-790-4001</a:t>
              </a:r>
              <a:br>
                <a:rPr lang="en-US" sz="3300" baseline="0" dirty="0">
                  <a:solidFill>
                    <a:schemeClr val="bg1">
                      <a:lumMod val="50000"/>
                    </a:schemeClr>
                  </a:solidFill>
                  <a:latin typeface="Calibri" pitchFamily="34" charset="0"/>
                  <a:cs typeface="Calibri" panose="020F0502020204030204" pitchFamily="34" charset="0"/>
                </a:rPr>
              </a:br>
              <a:r>
                <a:rPr lang="en-US" sz="3300" baseline="0" dirty="0">
                  <a:solidFill>
                    <a:schemeClr val="bg1">
                      <a:lumMod val="50000"/>
                    </a:schemeClr>
                  </a:solidFill>
                  <a:latin typeface="Calibri" pitchFamily="34" charset="0"/>
                  <a:cs typeface="Calibri" panose="020F0502020204030204" pitchFamily="34" charset="0"/>
                </a:rPr>
                <a:t>Email: info@genigraphics.com</a:t>
              </a:r>
            </a:p>
            <a:p>
              <a:pPr lvl="0" algn="ctr">
                <a:spcBef>
                  <a:spcPts val="0"/>
                </a:spcBef>
                <a:spcAft>
                  <a:spcPts val="0"/>
                </a:spcAft>
              </a:pPr>
              <a:br>
                <a:rPr lang="en-US" sz="2400" dirty="0">
                  <a:solidFill>
                    <a:schemeClr val="bg1">
                      <a:lumMod val="50000"/>
                    </a:schemeClr>
                  </a:solidFill>
                  <a:latin typeface="Calibri" pitchFamily="34" charset="0"/>
                  <a:cs typeface="Calibri" panose="020F0502020204030204" pitchFamily="34" charset="0"/>
                </a:rPr>
              </a:br>
              <a:r>
                <a:rPr lang="en-US" sz="2400" dirty="0">
                  <a:solidFill>
                    <a:schemeClr val="bg1">
                      <a:lumMod val="50000"/>
                    </a:schemeClr>
                  </a:solidFill>
                  <a:latin typeface="Calibri" pitchFamily="34" charset="0"/>
                  <a:cs typeface="Calibri" panose="020F0502020204030204" pitchFamily="34" charset="0"/>
                </a:rPr>
                <a:t>[This sidebar area does not print.]</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81342" y="9260274"/>
              <a:ext cx="11904515" cy="10246926"/>
            </a:xfrm>
            <a:prstGeom prst="rect">
              <a:avLst/>
            </a:prstGeom>
          </p:spPr>
        </p:pic>
      </p:gr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508200" y="21677939"/>
            <a:ext cx="5297435" cy="185928"/>
          </a:xfrm>
          <a:prstGeom prst="rect">
            <a:avLst/>
          </a:prstGeom>
        </p:spPr>
      </p:pic>
    </p:spTree>
    <p:extLst>
      <p:ext uri="{BB962C8B-B14F-4D97-AF65-F5344CB8AC3E}">
        <p14:creationId xmlns:p14="http://schemas.microsoft.com/office/powerpoint/2010/main" val="3812944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5D6BDF-9D0E-4E2B-85B8-D8F4790360C9}" type="datetimeFigureOut">
              <a:rPr lang="en-US" smtClean="0"/>
              <a:t>12/4/19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BB075EA-769C-4ECD-B48E-D6FCDC24F876}" type="slidenum">
              <a:rPr lang="en-US" smtClean="0"/>
              <a:t>‹#›</a:t>
            </a:fld>
            <a:endParaRPr lang="en-US" dirty="0"/>
          </a:p>
        </p:txBody>
      </p:sp>
    </p:spTree>
    <p:extLst>
      <p:ext uri="{BB962C8B-B14F-4D97-AF65-F5344CB8AC3E}">
        <p14:creationId xmlns:p14="http://schemas.microsoft.com/office/powerpoint/2010/main" val="29316651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45920" y="878841"/>
            <a:ext cx="29626560" cy="3657600"/>
          </a:xfrm>
          <a:prstGeom prst="rect">
            <a:avLst/>
          </a:prstGeom>
        </p:spPr>
        <p:txBody>
          <a:bodyPr vert="horz" lIns="235061" tIns="117531" rIns="235061" bIns="117531" rtlCol="0" anchor="ctr">
            <a:normAutofit/>
          </a:bodyPr>
          <a:lstStyle/>
          <a:p>
            <a:r>
              <a:rPr lang="en-US" dirty="0"/>
              <a:t>Click to edit Master title style</a:t>
            </a:r>
          </a:p>
        </p:txBody>
      </p:sp>
      <p:sp>
        <p:nvSpPr>
          <p:cNvPr id="3" name="Text Placeholder 2"/>
          <p:cNvSpPr>
            <a:spLocks noGrp="1"/>
          </p:cNvSpPr>
          <p:nvPr>
            <p:ph type="body" idx="1"/>
          </p:nvPr>
        </p:nvSpPr>
        <p:spPr>
          <a:xfrm>
            <a:off x="1645920" y="5120643"/>
            <a:ext cx="29626560" cy="14483082"/>
          </a:xfrm>
          <a:prstGeom prst="rect">
            <a:avLst/>
          </a:prstGeom>
        </p:spPr>
        <p:txBody>
          <a:bodyPr vert="horz" lIns="235061" tIns="117531" rIns="235061" bIns="117531"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645920" y="20340322"/>
            <a:ext cx="7680960" cy="1168400"/>
          </a:xfrm>
          <a:prstGeom prst="rect">
            <a:avLst/>
          </a:prstGeom>
        </p:spPr>
        <p:txBody>
          <a:bodyPr vert="horz" lIns="235061" tIns="117531" rIns="235061" bIns="117531" rtlCol="0" anchor="ctr"/>
          <a:lstStyle>
            <a:lvl1pPr algn="l">
              <a:defRPr sz="3200">
                <a:solidFill>
                  <a:schemeClr val="tx1">
                    <a:tint val="75000"/>
                  </a:schemeClr>
                </a:solidFill>
              </a:defRPr>
            </a:lvl1pPr>
          </a:lstStyle>
          <a:p>
            <a:fld id="{985D6BDF-9D0E-4E2B-85B8-D8F4790360C9}" type="datetimeFigureOut">
              <a:rPr lang="en-US" smtClean="0"/>
              <a:t>12/4/19</a:t>
            </a:fld>
            <a:endParaRPr lang="en-US" dirty="0"/>
          </a:p>
        </p:txBody>
      </p:sp>
      <p:sp>
        <p:nvSpPr>
          <p:cNvPr id="5" name="Footer Placeholder 4"/>
          <p:cNvSpPr>
            <a:spLocks noGrp="1"/>
          </p:cNvSpPr>
          <p:nvPr>
            <p:ph type="ftr" sz="quarter" idx="3"/>
          </p:nvPr>
        </p:nvSpPr>
        <p:spPr>
          <a:xfrm>
            <a:off x="11247120" y="20340322"/>
            <a:ext cx="10424160" cy="1168400"/>
          </a:xfrm>
          <a:prstGeom prst="rect">
            <a:avLst/>
          </a:prstGeom>
        </p:spPr>
        <p:txBody>
          <a:bodyPr vert="horz" lIns="235061" tIns="117531" rIns="235061" bIns="117531" rtlCol="0" anchor="ctr"/>
          <a:lstStyle>
            <a:lvl1pPr algn="ctr">
              <a:defRPr sz="3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3591520" y="20340322"/>
            <a:ext cx="7680960" cy="1168400"/>
          </a:xfrm>
          <a:prstGeom prst="rect">
            <a:avLst/>
          </a:prstGeom>
        </p:spPr>
        <p:txBody>
          <a:bodyPr vert="horz" lIns="235061" tIns="117531" rIns="235061" bIns="117531" rtlCol="0" anchor="ctr"/>
          <a:lstStyle>
            <a:lvl1pPr algn="r">
              <a:defRPr sz="3200">
                <a:solidFill>
                  <a:schemeClr val="tx1">
                    <a:tint val="75000"/>
                  </a:schemeClr>
                </a:solidFill>
              </a:defRPr>
            </a:lvl1pPr>
          </a:lstStyle>
          <a:p>
            <a:fld id="{FBB075EA-769C-4ECD-B48E-D6FCDC24F876}" type="slidenum">
              <a:rPr lang="en-US" smtClean="0"/>
              <a:t>‹#›</a:t>
            </a:fld>
            <a:endParaRPr lang="en-US" dirty="0"/>
          </a:p>
        </p:txBody>
      </p:sp>
    </p:spTree>
    <p:extLst>
      <p:ext uri="{BB962C8B-B14F-4D97-AF65-F5344CB8AC3E}">
        <p14:creationId xmlns:p14="http://schemas.microsoft.com/office/powerpoint/2010/main" val="72322184"/>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2350606" rtl="0" eaLnBrk="1" latinLnBrk="0" hangingPunct="1">
        <a:spcBef>
          <a:spcPct val="0"/>
        </a:spcBef>
        <a:buNone/>
        <a:defRPr sz="4200" kern="1200">
          <a:solidFill>
            <a:schemeClr val="tx1"/>
          </a:solidFill>
          <a:latin typeface="+mj-lt"/>
          <a:ea typeface="+mj-ea"/>
          <a:cs typeface="+mj-cs"/>
        </a:defRPr>
      </a:lvl1pPr>
    </p:titleStyle>
    <p:bodyStyle>
      <a:lvl1pPr marL="244855" indent="-244855" algn="l" defTabSz="2350606" rtl="0" eaLnBrk="1" latinLnBrk="0" hangingPunct="1">
        <a:spcBef>
          <a:spcPct val="20000"/>
        </a:spcBef>
        <a:buFont typeface="Arial" pitchFamily="34" charset="0"/>
        <a:buChar char="•"/>
        <a:defRPr sz="1900" kern="1200">
          <a:solidFill>
            <a:schemeClr val="tx1"/>
          </a:solidFill>
          <a:latin typeface="+mn-lt"/>
          <a:ea typeface="+mn-ea"/>
          <a:cs typeface="+mn-cs"/>
        </a:defRPr>
      </a:lvl1pPr>
      <a:lvl2pPr marL="489709" indent="-244855" algn="l" defTabSz="2350606" rtl="0" eaLnBrk="1" latinLnBrk="0" hangingPunct="1">
        <a:spcBef>
          <a:spcPct val="20000"/>
        </a:spcBef>
        <a:buFont typeface="Arial" pitchFamily="34" charset="0"/>
        <a:buChar char="–"/>
        <a:defRPr sz="1900" kern="1200">
          <a:solidFill>
            <a:schemeClr val="tx1"/>
          </a:solidFill>
          <a:latin typeface="+mn-lt"/>
          <a:ea typeface="+mn-ea"/>
          <a:cs typeface="+mn-cs"/>
        </a:defRPr>
      </a:lvl2pPr>
      <a:lvl3pPr marL="734565" indent="-244855" algn="l" defTabSz="2350606" rtl="0" eaLnBrk="1" latinLnBrk="0" hangingPunct="1">
        <a:spcBef>
          <a:spcPct val="20000"/>
        </a:spcBef>
        <a:buFont typeface="Arial" pitchFamily="34" charset="0"/>
        <a:buChar char="•"/>
        <a:defRPr sz="1900" kern="1200">
          <a:solidFill>
            <a:schemeClr val="tx1"/>
          </a:solidFill>
          <a:latin typeface="+mn-lt"/>
          <a:ea typeface="+mn-ea"/>
          <a:cs typeface="+mn-cs"/>
        </a:defRPr>
      </a:lvl3pPr>
      <a:lvl4pPr marL="979419" indent="-244855" algn="l" defTabSz="2350606" rtl="0" eaLnBrk="1" latinLnBrk="0" hangingPunct="1">
        <a:spcBef>
          <a:spcPct val="20000"/>
        </a:spcBef>
        <a:buFont typeface="Arial" pitchFamily="34" charset="0"/>
        <a:buChar char="–"/>
        <a:defRPr sz="1900" kern="1200">
          <a:solidFill>
            <a:schemeClr val="tx1"/>
          </a:solidFill>
          <a:latin typeface="+mn-lt"/>
          <a:ea typeface="+mn-ea"/>
          <a:cs typeface="+mn-cs"/>
        </a:defRPr>
      </a:lvl4pPr>
      <a:lvl5pPr marL="1224275" indent="-244855" algn="l" defTabSz="2350606" rtl="0" eaLnBrk="1" latinLnBrk="0" hangingPunct="1">
        <a:spcBef>
          <a:spcPct val="20000"/>
        </a:spcBef>
        <a:buFont typeface="Arial" pitchFamily="34" charset="0"/>
        <a:buChar char="»"/>
        <a:defRPr sz="1900" kern="1200">
          <a:solidFill>
            <a:schemeClr val="tx1"/>
          </a:solidFill>
          <a:latin typeface="+mn-lt"/>
          <a:ea typeface="+mn-ea"/>
          <a:cs typeface="+mn-cs"/>
        </a:defRPr>
      </a:lvl5pPr>
      <a:lvl6pPr marL="6464169" indent="-587652" algn="l" defTabSz="2350606" rtl="0" eaLnBrk="1" latinLnBrk="0" hangingPunct="1">
        <a:spcBef>
          <a:spcPct val="20000"/>
        </a:spcBef>
        <a:buFont typeface="Arial" pitchFamily="34" charset="0"/>
        <a:buChar char="•"/>
        <a:defRPr sz="5200" kern="1200">
          <a:solidFill>
            <a:schemeClr val="tx1"/>
          </a:solidFill>
          <a:latin typeface="+mn-lt"/>
          <a:ea typeface="+mn-ea"/>
          <a:cs typeface="+mn-cs"/>
        </a:defRPr>
      </a:lvl6pPr>
      <a:lvl7pPr marL="7639472" indent="-587652" algn="l" defTabSz="2350606" rtl="0" eaLnBrk="1" latinLnBrk="0" hangingPunct="1">
        <a:spcBef>
          <a:spcPct val="20000"/>
        </a:spcBef>
        <a:buFont typeface="Arial" pitchFamily="34" charset="0"/>
        <a:buChar char="•"/>
        <a:defRPr sz="5200" kern="1200">
          <a:solidFill>
            <a:schemeClr val="tx1"/>
          </a:solidFill>
          <a:latin typeface="+mn-lt"/>
          <a:ea typeface="+mn-ea"/>
          <a:cs typeface="+mn-cs"/>
        </a:defRPr>
      </a:lvl7pPr>
      <a:lvl8pPr marL="8814776" indent="-587652" algn="l" defTabSz="2350606" rtl="0" eaLnBrk="1" latinLnBrk="0" hangingPunct="1">
        <a:spcBef>
          <a:spcPct val="20000"/>
        </a:spcBef>
        <a:buFont typeface="Arial" pitchFamily="34" charset="0"/>
        <a:buChar char="•"/>
        <a:defRPr sz="5200" kern="1200">
          <a:solidFill>
            <a:schemeClr val="tx1"/>
          </a:solidFill>
          <a:latin typeface="+mn-lt"/>
          <a:ea typeface="+mn-ea"/>
          <a:cs typeface="+mn-cs"/>
        </a:defRPr>
      </a:lvl8pPr>
      <a:lvl9pPr marL="9990078" indent="-587652" algn="l" defTabSz="2350606" rtl="0" eaLnBrk="1" latinLnBrk="0" hangingPunct="1">
        <a:spcBef>
          <a:spcPct val="20000"/>
        </a:spcBef>
        <a:buFont typeface="Arial" pitchFamily="34" charset="0"/>
        <a:buChar char="•"/>
        <a:defRPr sz="5200" kern="1200">
          <a:solidFill>
            <a:schemeClr val="tx1"/>
          </a:solidFill>
          <a:latin typeface="+mn-lt"/>
          <a:ea typeface="+mn-ea"/>
          <a:cs typeface="+mn-cs"/>
        </a:defRPr>
      </a:lvl9pPr>
    </p:bodyStyle>
    <p:otherStyle>
      <a:defPPr>
        <a:defRPr lang="en-US"/>
      </a:defPPr>
      <a:lvl1pPr marL="0" algn="l" defTabSz="2350606" rtl="0" eaLnBrk="1" latinLnBrk="0" hangingPunct="1">
        <a:defRPr sz="4600" kern="1200">
          <a:solidFill>
            <a:schemeClr val="tx1"/>
          </a:solidFill>
          <a:latin typeface="+mn-lt"/>
          <a:ea typeface="+mn-ea"/>
          <a:cs typeface="+mn-cs"/>
        </a:defRPr>
      </a:lvl1pPr>
      <a:lvl2pPr marL="1175304" algn="l" defTabSz="2350606" rtl="0" eaLnBrk="1" latinLnBrk="0" hangingPunct="1">
        <a:defRPr sz="4600" kern="1200">
          <a:solidFill>
            <a:schemeClr val="tx1"/>
          </a:solidFill>
          <a:latin typeface="+mn-lt"/>
          <a:ea typeface="+mn-ea"/>
          <a:cs typeface="+mn-cs"/>
        </a:defRPr>
      </a:lvl2pPr>
      <a:lvl3pPr marL="2350606" algn="l" defTabSz="2350606" rtl="0" eaLnBrk="1" latinLnBrk="0" hangingPunct="1">
        <a:defRPr sz="4600" kern="1200">
          <a:solidFill>
            <a:schemeClr val="tx1"/>
          </a:solidFill>
          <a:latin typeface="+mn-lt"/>
          <a:ea typeface="+mn-ea"/>
          <a:cs typeface="+mn-cs"/>
        </a:defRPr>
      </a:lvl3pPr>
      <a:lvl4pPr marL="3525911" algn="l" defTabSz="2350606" rtl="0" eaLnBrk="1" latinLnBrk="0" hangingPunct="1">
        <a:defRPr sz="4600" kern="1200">
          <a:solidFill>
            <a:schemeClr val="tx1"/>
          </a:solidFill>
          <a:latin typeface="+mn-lt"/>
          <a:ea typeface="+mn-ea"/>
          <a:cs typeface="+mn-cs"/>
        </a:defRPr>
      </a:lvl4pPr>
      <a:lvl5pPr marL="4701214" algn="l" defTabSz="2350606" rtl="0" eaLnBrk="1" latinLnBrk="0" hangingPunct="1">
        <a:defRPr sz="4600" kern="1200">
          <a:solidFill>
            <a:schemeClr val="tx1"/>
          </a:solidFill>
          <a:latin typeface="+mn-lt"/>
          <a:ea typeface="+mn-ea"/>
          <a:cs typeface="+mn-cs"/>
        </a:defRPr>
      </a:lvl5pPr>
      <a:lvl6pPr marL="5876517" algn="l" defTabSz="2350606" rtl="0" eaLnBrk="1" latinLnBrk="0" hangingPunct="1">
        <a:defRPr sz="4600" kern="1200">
          <a:solidFill>
            <a:schemeClr val="tx1"/>
          </a:solidFill>
          <a:latin typeface="+mn-lt"/>
          <a:ea typeface="+mn-ea"/>
          <a:cs typeface="+mn-cs"/>
        </a:defRPr>
      </a:lvl6pPr>
      <a:lvl7pPr marL="7051819" algn="l" defTabSz="2350606" rtl="0" eaLnBrk="1" latinLnBrk="0" hangingPunct="1">
        <a:defRPr sz="4600" kern="1200">
          <a:solidFill>
            <a:schemeClr val="tx1"/>
          </a:solidFill>
          <a:latin typeface="+mn-lt"/>
          <a:ea typeface="+mn-ea"/>
          <a:cs typeface="+mn-cs"/>
        </a:defRPr>
      </a:lvl7pPr>
      <a:lvl8pPr marL="8227124" algn="l" defTabSz="2350606" rtl="0" eaLnBrk="1" latinLnBrk="0" hangingPunct="1">
        <a:defRPr sz="4600" kern="1200">
          <a:solidFill>
            <a:schemeClr val="tx1"/>
          </a:solidFill>
          <a:latin typeface="+mn-lt"/>
          <a:ea typeface="+mn-ea"/>
          <a:cs typeface="+mn-cs"/>
        </a:defRPr>
      </a:lvl8pPr>
      <a:lvl9pPr marL="9402428" algn="l" defTabSz="2350606" rtl="0" eaLnBrk="1" latinLnBrk="0" hangingPunct="1">
        <a:defRPr sz="4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7.png"/><Relationship Id="rId3" Type="http://schemas.openxmlformats.org/officeDocument/2006/relationships/image" Target="../media/image4.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3.jpg"/><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png"/><Relationship Id="rId10" Type="http://schemas.openxmlformats.org/officeDocument/2006/relationships/image" Target="../media/image11.tiff"/><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22"/>
          <p:cNvSpPr txBox="1">
            <a:spLocks noChangeArrowheads="1"/>
          </p:cNvSpPr>
          <p:nvPr/>
        </p:nvSpPr>
        <p:spPr bwMode="auto">
          <a:xfrm>
            <a:off x="4114800" y="369332"/>
            <a:ext cx="24688800" cy="1233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942" tIns="244855" rIns="97942" bIns="244855" anchor="ctr" anchorCtr="0">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algn="ctr" eaLnBrk="1" hangingPunct="1"/>
            <a:r>
              <a:rPr lang="en-US" sz="4800" b="1" dirty="0">
                <a:solidFill>
                  <a:schemeClr val="accent3">
                    <a:lumMod val="20000"/>
                    <a:lumOff val="80000"/>
                  </a:schemeClr>
                </a:solidFill>
                <a:latin typeface="+mn-lt"/>
              </a:rPr>
              <a:t>COMP 576 Intro to Deep Learning Final Project - Artificial Art</a:t>
            </a:r>
          </a:p>
        </p:txBody>
      </p:sp>
      <p:sp>
        <p:nvSpPr>
          <p:cNvPr id="5" name="Text Box 123"/>
          <p:cNvSpPr txBox="1">
            <a:spLocks noChangeArrowheads="1"/>
          </p:cNvSpPr>
          <p:nvPr/>
        </p:nvSpPr>
        <p:spPr bwMode="auto">
          <a:xfrm>
            <a:off x="4114800" y="1415920"/>
            <a:ext cx="24688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942" tIns="97942" rIns="97942" bIns="97942" anchor="ctr" anchorCtr="0"/>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algn="ctr" eaLnBrk="1" hangingPunct="1"/>
            <a:r>
              <a:rPr lang="en-US" sz="2800" dirty="0">
                <a:solidFill>
                  <a:schemeClr val="accent3">
                    <a:lumMod val="20000"/>
                    <a:lumOff val="80000"/>
                  </a:schemeClr>
                </a:solidFill>
                <a:latin typeface="+mn-lt"/>
              </a:rPr>
              <a:t>Jonathan Cai (jmc31), Skylar Xu (yx48)</a:t>
            </a:r>
            <a:endParaRPr lang="en-US" sz="2800" baseline="30000" dirty="0">
              <a:solidFill>
                <a:schemeClr val="accent3">
                  <a:lumMod val="20000"/>
                  <a:lumOff val="80000"/>
                </a:schemeClr>
              </a:solidFill>
              <a:latin typeface="+mn-lt"/>
            </a:endParaRPr>
          </a:p>
          <a:p>
            <a:pPr algn="ctr" eaLnBrk="1" hangingPunct="1"/>
            <a:r>
              <a:rPr lang="en-US" sz="2800" dirty="0">
                <a:solidFill>
                  <a:schemeClr val="accent3">
                    <a:lumMod val="20000"/>
                    <a:lumOff val="80000"/>
                  </a:schemeClr>
                </a:solidFill>
                <a:latin typeface="+mn-lt"/>
              </a:rPr>
              <a:t>Rice University, Computer Science Department</a:t>
            </a:r>
          </a:p>
        </p:txBody>
      </p:sp>
      <p:sp>
        <p:nvSpPr>
          <p:cNvPr id="24" name="TextBox 23"/>
          <p:cNvSpPr txBox="1"/>
          <p:nvPr/>
        </p:nvSpPr>
        <p:spPr>
          <a:xfrm>
            <a:off x="1280162" y="20025361"/>
            <a:ext cx="2509815" cy="1280556"/>
          </a:xfrm>
          <a:prstGeom prst="rect">
            <a:avLst/>
          </a:prstGeom>
          <a:solidFill>
            <a:schemeClr val="accent1">
              <a:lumMod val="40000"/>
              <a:lumOff val="60000"/>
            </a:schemeClr>
          </a:solidFill>
        </p:spPr>
        <p:txBody>
          <a:bodyPr wrap="none" lIns="48971" tIns="24486" rIns="48971" bIns="24486" rtlCol="0">
            <a:spAutoFit/>
          </a:bodyPr>
          <a:lstStyle/>
          <a:p>
            <a:r>
              <a:rPr lang="en-US" sz="2000" b="1" dirty="0"/>
              <a:t>Jonathan Cai</a:t>
            </a:r>
          </a:p>
          <a:p>
            <a:r>
              <a:rPr lang="en-US" sz="2000" dirty="0"/>
              <a:t>Email: jmc31@rice.edu</a:t>
            </a:r>
          </a:p>
          <a:p>
            <a:r>
              <a:rPr lang="en-US" sz="2000" b="1" dirty="0"/>
              <a:t>Skylar Xu</a:t>
            </a:r>
          </a:p>
          <a:p>
            <a:r>
              <a:rPr lang="en-US" sz="2000" dirty="0"/>
              <a:t>Email: yx48@rice.edu</a:t>
            </a:r>
          </a:p>
        </p:txBody>
      </p:sp>
      <p:sp>
        <p:nvSpPr>
          <p:cNvPr id="25" name="TextBox 24"/>
          <p:cNvSpPr txBox="1"/>
          <p:nvPr/>
        </p:nvSpPr>
        <p:spPr>
          <a:xfrm>
            <a:off x="1280161" y="19431001"/>
            <a:ext cx="1450230" cy="557282"/>
          </a:xfrm>
          <a:prstGeom prst="rect">
            <a:avLst/>
          </a:prstGeom>
          <a:noFill/>
        </p:spPr>
        <p:txBody>
          <a:bodyPr wrap="none" lIns="48971" tIns="24486" rIns="48971" bIns="24486" rtlCol="0">
            <a:spAutoFit/>
          </a:bodyPr>
          <a:lstStyle/>
          <a:p>
            <a:r>
              <a:rPr lang="en-US" sz="3200" b="1" dirty="0"/>
              <a:t>Contact</a:t>
            </a:r>
          </a:p>
        </p:txBody>
      </p:sp>
      <p:sp>
        <p:nvSpPr>
          <p:cNvPr id="26" name="TextBox 25"/>
          <p:cNvSpPr txBox="1"/>
          <p:nvPr/>
        </p:nvSpPr>
        <p:spPr>
          <a:xfrm>
            <a:off x="16459200" y="20025359"/>
            <a:ext cx="14630400" cy="1463040"/>
          </a:xfrm>
          <a:prstGeom prst="rect">
            <a:avLst/>
          </a:prstGeom>
          <a:noFill/>
        </p:spPr>
        <p:txBody>
          <a:bodyPr wrap="square" lIns="48971" tIns="48971" rIns="48971" bIns="48971" numCol="1" spcCol="244855" rtlCol="0">
            <a:noAutofit/>
          </a:bodyPr>
          <a:lstStyle/>
          <a:p>
            <a:r>
              <a:rPr lang="en-US" sz="1200" dirty="0"/>
              <a:t>1. </a:t>
            </a:r>
            <a:r>
              <a:rPr lang="en-US" sz="1200" dirty="0" err="1"/>
              <a:t>Elgammel</a:t>
            </a:r>
            <a:r>
              <a:rPr lang="en-US" sz="1200" dirty="0"/>
              <a:t> et. al., “CAN: Creative Adversarial Networks, Generating "Art" by Learning About Styles and Deviating from Style Norms” arXiv:1706.07068 [cs], Jun. 2017.</a:t>
            </a:r>
          </a:p>
          <a:p>
            <a:r>
              <a:rPr lang="en-US" sz="1200" dirty="0"/>
              <a:t>2. Goodfellow et. al., “Generative Adversarial Nets” arXiv:1406.2661 [cs], Jun. 2014.</a:t>
            </a:r>
          </a:p>
          <a:p>
            <a:r>
              <a:rPr lang="en-US" sz="1200" dirty="0"/>
              <a:t>3. B, Nikhil. “Image Data Pre-Processing for Neural Networks.” Medium, Becoming Human: Artificial Intelligence Magazine, 18 Jan. 2019, https://</a:t>
            </a:r>
            <a:r>
              <a:rPr lang="en-US" sz="1200" dirty="0" err="1"/>
              <a:t>becominghuman.ai</a:t>
            </a:r>
            <a:r>
              <a:rPr lang="en-US" sz="1200" dirty="0"/>
              <a:t>/image-data-pre-processing-for-neural-networks-498289068258.</a:t>
            </a:r>
          </a:p>
          <a:p>
            <a:r>
              <a:rPr lang="en-US" sz="1200" dirty="0"/>
              <a:t>4. </a:t>
            </a:r>
            <a:r>
              <a:rPr lang="en-US" sz="1200" dirty="0" err="1"/>
              <a:t>Audigier</a:t>
            </a:r>
            <a:r>
              <a:rPr lang="en-US" sz="1200" dirty="0"/>
              <a:t>, Benoit. “</a:t>
            </a:r>
            <a:r>
              <a:rPr lang="en-US" sz="1200" dirty="0" err="1"/>
              <a:t>NoArtist</a:t>
            </a:r>
            <a:r>
              <a:rPr lang="en-US" sz="1200" dirty="0"/>
              <a:t>: Generating Art with Artificial Intelligence. Can AI Create a Piece of Art?” Medium, Medium, 8 Mar. 2019, https://</a:t>
            </a:r>
            <a:r>
              <a:rPr lang="en-US" sz="1200" dirty="0" err="1"/>
              <a:t>medium.com</a:t>
            </a:r>
            <a:r>
              <a:rPr lang="en-US" sz="1200" dirty="0"/>
              <a:t>/@</a:t>
            </a:r>
            <a:r>
              <a:rPr lang="en-US" sz="1200" dirty="0" err="1"/>
              <a:t>benoit.audigier</a:t>
            </a:r>
            <a:r>
              <a:rPr lang="en-US" sz="1200" dirty="0"/>
              <a:t>/noartist-generating-art-with-artificial-intelligence-can-ai-create-a-piece-of-art-e87695c6d2b5.</a:t>
            </a:r>
          </a:p>
          <a:p>
            <a:r>
              <a:rPr lang="en-US" sz="1200" dirty="0"/>
              <a:t>5. Brownlee, Jason. “How to Develop a GAN to Generate CIFAR10 Small Color Photographs.” Machine Learning Mastery, 24 July 2019, https://</a:t>
            </a:r>
            <a:r>
              <a:rPr lang="en-US" sz="1200" dirty="0" err="1"/>
              <a:t>machinelearningmastery.com</a:t>
            </a:r>
            <a:r>
              <a:rPr lang="en-US" sz="1200" dirty="0"/>
              <a:t>/how-to-develop-a-generative-adversarial-network-for-a-cifar-10-small-object-photographs-from-scratch/.</a:t>
            </a:r>
          </a:p>
          <a:p>
            <a:br>
              <a:rPr lang="en-US" sz="1200" dirty="0"/>
            </a:br>
            <a:endParaRPr lang="en-US" sz="1200" dirty="0"/>
          </a:p>
        </p:txBody>
      </p:sp>
      <p:sp>
        <p:nvSpPr>
          <p:cNvPr id="27" name="TextBox 26"/>
          <p:cNvSpPr txBox="1"/>
          <p:nvPr/>
        </p:nvSpPr>
        <p:spPr>
          <a:xfrm>
            <a:off x="16459202" y="19431001"/>
            <a:ext cx="2026670" cy="557282"/>
          </a:xfrm>
          <a:prstGeom prst="rect">
            <a:avLst/>
          </a:prstGeom>
          <a:noFill/>
        </p:spPr>
        <p:txBody>
          <a:bodyPr wrap="none" lIns="48971" tIns="24486" rIns="48971" bIns="24486" rtlCol="0">
            <a:spAutoFit/>
          </a:bodyPr>
          <a:lstStyle/>
          <a:p>
            <a:r>
              <a:rPr lang="en-US" sz="3200" b="1" dirty="0"/>
              <a:t>References</a:t>
            </a:r>
          </a:p>
        </p:txBody>
      </p:sp>
      <p:sp>
        <p:nvSpPr>
          <p:cNvPr id="10" name="Text Box 189"/>
          <p:cNvSpPr txBox="1">
            <a:spLocks noChangeArrowheads="1"/>
          </p:cNvSpPr>
          <p:nvPr/>
        </p:nvSpPr>
        <p:spPr bwMode="auto">
          <a:xfrm>
            <a:off x="1097280" y="3634035"/>
            <a:ext cx="9875520" cy="1736680"/>
          </a:xfrm>
          <a:prstGeom prst="rect">
            <a:avLst/>
          </a:prstGeom>
          <a:solidFill>
            <a:schemeClr val="bg1"/>
          </a:solidFill>
          <a:ln w="12700">
            <a:solidFill>
              <a:schemeClr val="accent1">
                <a:lumMod val="75000"/>
              </a:schemeClr>
            </a:solidFill>
          </a:ln>
          <a:effectLst/>
        </p:spPr>
        <p:txBody>
          <a:bodyPr lIns="97942" tIns="97942" rIns="97942" bIns="97942">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r>
              <a:rPr lang="en-US" sz="2000" dirty="0">
                <a:latin typeface="Calibri" pitchFamily="34" charset="0"/>
              </a:rPr>
              <a:t>We attempt to replicate studies that have generated art by using Generative Adversarial Networks (GANs), simulating a given distribution of images. The novelty of this project comes in the comparison between the use of SOTA architectures that utilize transpose convolutional layers and the results of a simpler model that utilizes only densely connected layers. We also explore both methods on the MNIST dataset and images of landscapes from </a:t>
            </a:r>
            <a:r>
              <a:rPr lang="en-US" sz="2000" dirty="0" err="1">
                <a:latin typeface="Calibri" pitchFamily="34" charset="0"/>
              </a:rPr>
              <a:t>WikiArt</a:t>
            </a:r>
            <a:r>
              <a:rPr lang="en-US" sz="2000" dirty="0">
                <a:latin typeface="Calibri" pitchFamily="34" charset="0"/>
              </a:rPr>
              <a:t>.</a:t>
            </a:r>
          </a:p>
        </p:txBody>
      </p:sp>
      <p:sp>
        <p:nvSpPr>
          <p:cNvPr id="32" name="Rectangle 31"/>
          <p:cNvSpPr/>
          <p:nvPr/>
        </p:nvSpPr>
        <p:spPr>
          <a:xfrm>
            <a:off x="1097280" y="3176835"/>
            <a:ext cx="9875520" cy="457200"/>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r>
              <a:rPr lang="en-US" sz="3200" b="1" dirty="0">
                <a:solidFill>
                  <a:schemeClr val="accent3">
                    <a:lumMod val="20000"/>
                    <a:lumOff val="80000"/>
                  </a:schemeClr>
                </a:solidFill>
              </a:rPr>
              <a:t>Abstract</a:t>
            </a:r>
          </a:p>
        </p:txBody>
      </p:sp>
      <p:sp>
        <p:nvSpPr>
          <p:cNvPr id="15" name="Text Box 194"/>
          <p:cNvSpPr txBox="1">
            <a:spLocks noChangeArrowheads="1"/>
          </p:cNvSpPr>
          <p:nvPr/>
        </p:nvSpPr>
        <p:spPr bwMode="auto">
          <a:xfrm>
            <a:off x="11484298" y="3466118"/>
            <a:ext cx="9875520" cy="12848296"/>
          </a:xfrm>
          <a:prstGeom prst="rect">
            <a:avLst/>
          </a:prstGeom>
          <a:solidFill>
            <a:schemeClr val="bg1"/>
          </a:solidFill>
          <a:ln w="12700">
            <a:solidFill>
              <a:schemeClr val="accent1">
                <a:lumMod val="75000"/>
              </a:schemeClr>
            </a:solidFill>
          </a:ln>
          <a:effectLst/>
        </p:spPr>
        <p:txBody>
          <a:bodyPr lIns="97942" tIns="97942" rIns="97942" bIns="97942">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1800" u="sng" dirty="0">
                <a:latin typeface="Calibri" pitchFamily="34" charset="0"/>
              </a:rPr>
              <a:t>Densely connected model results:</a:t>
            </a: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r>
              <a:rPr lang="en-US" sz="1800" dirty="0">
                <a:latin typeface="Calibri" pitchFamily="34" charset="0"/>
              </a:rPr>
              <a:t>At first glance, results from the simplified dense layered model appear to be very abstract paintings. You can barely sense out some simple landscape features –the darker lower portion of the image depicting land, and the lighter upper portion of the image depicting air/sky. The generator does appear to abstract away the smaller detailing of the image distribution, while maintaining the overall, top-bottom structure of the landscape style images. As expected, this model performs worse on a more complicated dataset like the </a:t>
            </a:r>
            <a:r>
              <a:rPr lang="en-US" sz="1800" dirty="0" err="1">
                <a:latin typeface="Calibri" pitchFamily="34" charset="0"/>
              </a:rPr>
              <a:t>WIkiArt</a:t>
            </a:r>
            <a:r>
              <a:rPr lang="en-US" sz="1800" dirty="0">
                <a:latin typeface="Calibri" pitchFamily="34" charset="0"/>
              </a:rPr>
              <a:t> landscape images that contains far more variation across images, as compared to the results shown on the MNIST dataset.</a:t>
            </a:r>
          </a:p>
          <a:p>
            <a:pPr eaLnBrk="1" hangingPunct="1"/>
            <a:endParaRPr lang="en-US" sz="1800" dirty="0">
              <a:latin typeface="Calibri" pitchFamily="34" charset="0"/>
            </a:endParaRPr>
          </a:p>
          <a:p>
            <a:pPr eaLnBrk="1" hangingPunct="1"/>
            <a:r>
              <a:rPr lang="en-US" sz="1800" u="sng" dirty="0">
                <a:latin typeface="Calibri" pitchFamily="34" charset="0"/>
              </a:rPr>
              <a:t>Convolutional model results:</a:t>
            </a: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r>
              <a:rPr lang="en-US" sz="1800" dirty="0">
                <a:latin typeface="Calibri" pitchFamily="34" charset="0"/>
              </a:rPr>
              <a:t>The results from the complex convolutional layered model don’t really show any distinctive features (even after 125,00+ epochs of training).  We can also clearly see patterns in the pixels as produced by the transpose convolutional layers. It appears that the generator is not able to converge in any substantial way, and we suspect that this is due to the discriminator learning significantly faster than the generator, as evidenced in Figure 4. This hypothesis is also supported by the fact that our discriminator is more complicated, has far more trainable parameters, as compared to the generator in this model.</a:t>
            </a:r>
          </a:p>
        </p:txBody>
      </p:sp>
      <p:sp>
        <p:nvSpPr>
          <p:cNvPr id="13" name="Text Box 192"/>
          <p:cNvSpPr txBox="1">
            <a:spLocks noChangeArrowheads="1"/>
          </p:cNvSpPr>
          <p:nvPr/>
        </p:nvSpPr>
        <p:spPr bwMode="auto">
          <a:xfrm>
            <a:off x="1104077" y="6148751"/>
            <a:ext cx="9875520" cy="2352233"/>
          </a:xfrm>
          <a:prstGeom prst="rect">
            <a:avLst/>
          </a:prstGeom>
          <a:solidFill>
            <a:schemeClr val="bg1"/>
          </a:solidFill>
          <a:ln w="12700">
            <a:solidFill>
              <a:schemeClr val="accent1">
                <a:lumMod val="75000"/>
              </a:schemeClr>
            </a:solidFill>
          </a:ln>
          <a:effectLst/>
        </p:spPr>
        <p:txBody>
          <a:bodyPr lIns="97942" tIns="97942" rIns="97942" bIns="97942">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2000" b="1" dirty="0">
                <a:latin typeface="+mj-lt"/>
              </a:rPr>
              <a:t>Dataset:</a:t>
            </a:r>
          </a:p>
          <a:p>
            <a:pPr eaLnBrk="1" hangingPunct="1"/>
            <a:r>
              <a:rPr lang="en-US" sz="2000" dirty="0">
                <a:latin typeface="+mj-lt"/>
              </a:rPr>
              <a:t>The images used to train our GAN are from </a:t>
            </a:r>
            <a:r>
              <a:rPr lang="en-US" sz="2000" dirty="0" err="1">
                <a:latin typeface="+mj-lt"/>
              </a:rPr>
              <a:t>WikiArt</a:t>
            </a:r>
            <a:r>
              <a:rPr lang="en-US" sz="2000" dirty="0">
                <a:latin typeface="+mj-lt"/>
              </a:rPr>
              <a:t> (Visual Art Encyclopedia).</a:t>
            </a:r>
          </a:p>
          <a:p>
            <a:pPr eaLnBrk="1" hangingPunct="1"/>
            <a:r>
              <a:rPr lang="en-US" sz="2000" b="1" dirty="0">
                <a:latin typeface="+mj-lt"/>
              </a:rPr>
              <a:t>Preprocessing:</a:t>
            </a:r>
          </a:p>
          <a:p>
            <a:pPr eaLnBrk="1" hangingPunct="1"/>
            <a:r>
              <a:rPr lang="en-US" sz="2000" dirty="0">
                <a:latin typeface="+mj-lt"/>
              </a:rPr>
              <a:t>The performed preprocessing was simple. We scaled every image in our dataset into dimensions 256 x 256. We also needed to prune the dataset, removing images that were far too small to be reasonably comprehensible (there was a cluster of 100 x 100 images) and images that were simply not depicting any sort of landscape.</a:t>
            </a:r>
          </a:p>
        </p:txBody>
      </p:sp>
      <p:sp>
        <p:nvSpPr>
          <p:cNvPr id="34" name="Rectangle 33"/>
          <p:cNvSpPr/>
          <p:nvPr/>
        </p:nvSpPr>
        <p:spPr>
          <a:xfrm>
            <a:off x="1104077" y="5691551"/>
            <a:ext cx="9875520" cy="457200"/>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r>
              <a:rPr lang="en-US" sz="3200" b="1" dirty="0">
                <a:solidFill>
                  <a:schemeClr val="accent3">
                    <a:lumMod val="20000"/>
                    <a:lumOff val="80000"/>
                  </a:schemeClr>
                </a:solidFill>
              </a:rPr>
              <a:t>Data/Preprocessing</a:t>
            </a:r>
          </a:p>
        </p:txBody>
      </p:sp>
      <p:sp>
        <p:nvSpPr>
          <p:cNvPr id="14" name="Text Box 193"/>
          <p:cNvSpPr txBox="1">
            <a:spLocks noChangeArrowheads="1"/>
          </p:cNvSpPr>
          <p:nvPr/>
        </p:nvSpPr>
        <p:spPr bwMode="auto">
          <a:xfrm>
            <a:off x="21945600" y="13356890"/>
            <a:ext cx="9875520" cy="5607095"/>
          </a:xfrm>
          <a:prstGeom prst="rect">
            <a:avLst/>
          </a:prstGeom>
          <a:solidFill>
            <a:schemeClr val="bg1"/>
          </a:solidFill>
          <a:ln w="12700">
            <a:solidFill>
              <a:schemeClr val="accent1">
                <a:lumMod val="75000"/>
              </a:schemeClr>
            </a:solidFill>
          </a:ln>
          <a:effectLst/>
        </p:spPr>
        <p:txBody>
          <a:bodyPr lIns="100584" tIns="97942" rIns="97942" bIns="97942">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2000" dirty="0">
                <a:latin typeface="Calibri" pitchFamily="34" charset="0"/>
              </a:rPr>
              <a:t>Through this research, we have learned first-hand the importance of GPU powered computation, and how it enables feasible training wall time for deep learning models. We tried using many different computers/servers to train our model through a long process of trial and error – including Google </a:t>
            </a:r>
            <a:r>
              <a:rPr lang="en-US" sz="2000" dirty="0" err="1">
                <a:latin typeface="Calibri" pitchFamily="34" charset="0"/>
              </a:rPr>
              <a:t>Colab</a:t>
            </a:r>
            <a:r>
              <a:rPr lang="en-US" sz="2000" dirty="0">
                <a:latin typeface="Calibri" pitchFamily="34" charset="0"/>
              </a:rPr>
              <a:t>, AWS, a separate high-performance GPU laptop, Rice servers (yogi/</a:t>
            </a:r>
            <a:r>
              <a:rPr lang="en-US" sz="2000" dirty="0" err="1">
                <a:latin typeface="Calibri" pitchFamily="34" charset="0"/>
              </a:rPr>
              <a:t>garuda</a:t>
            </a:r>
            <a:r>
              <a:rPr lang="en-US" sz="2000" dirty="0">
                <a:latin typeface="Calibri" pitchFamily="34" charset="0"/>
              </a:rPr>
              <a:t>), and unfortunately, many of these options could not support the resources/memory necessary to run train our ”convolutional” GAN model. Practically, to train a GAN to produce art is not trivial.</a:t>
            </a:r>
          </a:p>
          <a:p>
            <a:pPr eaLnBrk="1" hangingPunct="1"/>
            <a:r>
              <a:rPr lang="en-US" sz="2000" dirty="0">
                <a:latin typeface="Calibri" pitchFamily="34" charset="0"/>
              </a:rPr>
              <a:t>we learned the hard way, what can happen when one of the two models dominates the other in “competition” during training of the GAN and the other fails to converge as a result. As shown in Figure 4, our discriminator continues to converge, whereas our generator continues to diverge, its loss function monotonically increasing. This is certainly not a desired outcome. Like mentioned previously, we suspect this is due to the discriminator dominating the generator, and so we attempted to reduce the complexity discriminator’s model, but this also did not make any significant difference. We also attempted to increase the learning rate for the generator specifically, suspecting that it kept getting stuck and bad local minima, but this also did not lead us to much success. Overall, we ran into many of what we would consider to be pitfalls of training/modeling a GAN, and hope to explore more solutions to these problems in the future.</a:t>
            </a:r>
          </a:p>
          <a:p>
            <a:pPr eaLnBrk="1" hangingPunct="1"/>
            <a:endParaRPr lang="en-US" sz="2000" dirty="0">
              <a:latin typeface="Calibri" pitchFamily="34" charset="0"/>
            </a:endParaRPr>
          </a:p>
        </p:txBody>
      </p:sp>
      <p:sp>
        <p:nvSpPr>
          <p:cNvPr id="36" name="Rectangle 35"/>
          <p:cNvSpPr/>
          <p:nvPr/>
        </p:nvSpPr>
        <p:spPr>
          <a:xfrm>
            <a:off x="21945600" y="12899691"/>
            <a:ext cx="9875520" cy="457200"/>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r>
              <a:rPr lang="en-US" sz="3200" b="1" dirty="0">
                <a:solidFill>
                  <a:schemeClr val="accent3">
                    <a:lumMod val="20000"/>
                    <a:lumOff val="80000"/>
                  </a:schemeClr>
                </a:solidFill>
              </a:rPr>
              <a:t>Discussion</a:t>
            </a:r>
          </a:p>
        </p:txBody>
      </p:sp>
      <p:sp>
        <p:nvSpPr>
          <p:cNvPr id="45" name="Rectangle 44"/>
          <p:cNvSpPr/>
          <p:nvPr/>
        </p:nvSpPr>
        <p:spPr>
          <a:xfrm>
            <a:off x="11484298" y="3008916"/>
            <a:ext cx="9875520" cy="457200"/>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r>
              <a:rPr lang="en-US" sz="3200" b="1" dirty="0">
                <a:solidFill>
                  <a:schemeClr val="accent3">
                    <a:lumMod val="20000"/>
                    <a:lumOff val="80000"/>
                  </a:schemeClr>
                </a:solidFill>
              </a:rPr>
              <a:t>Landscape Results</a:t>
            </a:r>
          </a:p>
        </p:txBody>
      </p:sp>
      <p:sp>
        <p:nvSpPr>
          <p:cNvPr id="51" name="Text Box 180"/>
          <p:cNvSpPr txBox="1">
            <a:spLocks noChangeArrowheads="1"/>
          </p:cNvSpPr>
          <p:nvPr/>
        </p:nvSpPr>
        <p:spPr bwMode="auto">
          <a:xfrm>
            <a:off x="1361698" y="14052472"/>
            <a:ext cx="4240738" cy="788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71" tIns="24486" rIns="48971" bIns="24486">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eaLnBrk="1" hangingPunct="1"/>
            <a:r>
              <a:rPr lang="en-US" sz="1600" b="1" dirty="0">
                <a:latin typeface="Calibri" pitchFamily="34" charset="0"/>
              </a:rPr>
              <a:t>Figure 1.</a:t>
            </a:r>
            <a:r>
              <a:rPr lang="en-US" sz="1600" dirty="0">
                <a:latin typeface="Calibri" pitchFamily="34" charset="0"/>
              </a:rPr>
              <a:t> A few visualizations of the dimension </a:t>
            </a:r>
          </a:p>
          <a:p>
            <a:pPr eaLnBrk="1" hangingPunct="1"/>
            <a:r>
              <a:rPr lang="en-US" sz="1600" dirty="0">
                <a:latin typeface="Calibri" pitchFamily="34" charset="0"/>
              </a:rPr>
              <a:t>preprocessing performed on three sample images</a:t>
            </a:r>
          </a:p>
          <a:p>
            <a:pPr eaLnBrk="1" hangingPunct="1"/>
            <a:r>
              <a:rPr lang="en-US" sz="1600" dirty="0">
                <a:latin typeface="Calibri" pitchFamily="34" charset="0"/>
              </a:rPr>
              <a:t>taken from our </a:t>
            </a:r>
            <a:r>
              <a:rPr lang="en-US" sz="1600" dirty="0" err="1">
                <a:latin typeface="Calibri" pitchFamily="34" charset="0"/>
              </a:rPr>
              <a:t>WikiArt</a:t>
            </a:r>
            <a:r>
              <a:rPr lang="en-US" sz="1600" dirty="0">
                <a:latin typeface="Calibri" pitchFamily="34" charset="0"/>
              </a:rPr>
              <a:t> dataset.</a:t>
            </a:r>
          </a:p>
        </p:txBody>
      </p:sp>
      <p:sp>
        <p:nvSpPr>
          <p:cNvPr id="52" name="Text Box 181"/>
          <p:cNvSpPr txBox="1">
            <a:spLocks noChangeArrowheads="1"/>
          </p:cNvSpPr>
          <p:nvPr/>
        </p:nvSpPr>
        <p:spPr bwMode="auto">
          <a:xfrm>
            <a:off x="8445363" y="9172466"/>
            <a:ext cx="2400299" cy="788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8971" tIns="24486" rIns="48971" bIns="24486">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eaLnBrk="1" hangingPunct="1"/>
            <a:r>
              <a:rPr lang="en-US" sz="1600" b="1" dirty="0">
                <a:latin typeface="Calibri" pitchFamily="34" charset="0"/>
              </a:rPr>
              <a:t>Figure 2.</a:t>
            </a:r>
            <a:r>
              <a:rPr lang="en-US" sz="1600" dirty="0">
                <a:latin typeface="Calibri" pitchFamily="34" charset="0"/>
              </a:rPr>
              <a:t> Example image that was manually </a:t>
            </a:r>
          </a:p>
          <a:p>
            <a:pPr eaLnBrk="1" hangingPunct="1"/>
            <a:r>
              <a:rPr lang="en-US" sz="1600" dirty="0">
                <a:latin typeface="Calibri" pitchFamily="34" charset="0"/>
              </a:rPr>
              <a:t>removed from the dataset</a:t>
            </a:r>
          </a:p>
        </p:txBody>
      </p:sp>
      <p:sp>
        <p:nvSpPr>
          <p:cNvPr id="53" name="Text Box 180"/>
          <p:cNvSpPr txBox="1">
            <a:spLocks noChangeArrowheads="1"/>
          </p:cNvSpPr>
          <p:nvPr/>
        </p:nvSpPr>
        <p:spPr bwMode="auto">
          <a:xfrm rot="10800000" flipV="1">
            <a:off x="27495835" y="3131296"/>
            <a:ext cx="3514261" cy="1526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8971" tIns="24486" rIns="48971" bIns="24486">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eaLnBrk="1" hangingPunct="1"/>
            <a:r>
              <a:rPr lang="en-US" sz="1600" b="1" dirty="0">
                <a:latin typeface="+mj-lt"/>
              </a:rPr>
              <a:t>Figure 5.</a:t>
            </a:r>
            <a:r>
              <a:rPr lang="en-US" sz="1600" dirty="0">
                <a:latin typeface="+mj-lt"/>
              </a:rPr>
              <a:t> Overall GAN Architecture. We’ve defined the latent space (the random noise) to be </a:t>
            </a:r>
            <a:r>
              <a:rPr lang="en-US" sz="1600" b="1" dirty="0">
                <a:latin typeface="+mj-lt"/>
              </a:rPr>
              <a:t>R</a:t>
            </a:r>
            <a:r>
              <a:rPr lang="en-US" sz="1600" b="1" i="1" baseline="30000" dirty="0">
                <a:latin typeface="+mj-lt"/>
              </a:rPr>
              <a:t>100 </a:t>
            </a:r>
            <a:r>
              <a:rPr lang="en-US" sz="1600" i="1" dirty="0">
                <a:latin typeface="+mj-lt"/>
              </a:rPr>
              <a:t>. </a:t>
            </a:r>
            <a:r>
              <a:rPr lang="en-US" sz="1600" dirty="0">
                <a:latin typeface="+mj-lt"/>
              </a:rPr>
              <a:t>Also, this diagram depicts the MNIST dataset, but our dataset is much more complicated images of landscapes. </a:t>
            </a:r>
            <a:endParaRPr lang="en-US" sz="1600" b="1" i="1" dirty="0">
              <a:latin typeface="+mj-lt"/>
            </a:endParaRPr>
          </a:p>
        </p:txBody>
      </p:sp>
      <p:pic>
        <p:nvPicPr>
          <p:cNvPr id="6" name="Picture 5" descr="A picture containing drawing&#10;&#10;Description automatically generated">
            <a:extLst>
              <a:ext uri="{FF2B5EF4-FFF2-40B4-BE49-F238E27FC236}">
                <a16:creationId xmlns:a16="http://schemas.microsoft.com/office/drawing/2014/main" id="{7C431DC9-8A76-3A43-9846-D141A082A4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103" y="788346"/>
            <a:ext cx="3514261" cy="1383355"/>
          </a:xfrm>
          <a:prstGeom prst="rect">
            <a:avLst/>
          </a:prstGeom>
        </p:spPr>
      </p:pic>
      <p:pic>
        <p:nvPicPr>
          <p:cNvPr id="38" name="Picture 37" descr="A picture containing drawing&#10;&#10;Description automatically generated">
            <a:extLst>
              <a:ext uri="{FF2B5EF4-FFF2-40B4-BE49-F238E27FC236}">
                <a16:creationId xmlns:a16="http://schemas.microsoft.com/office/drawing/2014/main" id="{D5F2AACA-7F42-7545-B334-C64CCD35D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06859" y="830351"/>
            <a:ext cx="3514261" cy="1383355"/>
          </a:xfrm>
          <a:prstGeom prst="rect">
            <a:avLst/>
          </a:prstGeom>
        </p:spPr>
      </p:pic>
      <p:pic>
        <p:nvPicPr>
          <p:cNvPr id="17" name="Picture 16" descr="A crowd of people&#10;&#10;Description automatically generated">
            <a:extLst>
              <a:ext uri="{FF2B5EF4-FFF2-40B4-BE49-F238E27FC236}">
                <a16:creationId xmlns:a16="http://schemas.microsoft.com/office/drawing/2014/main" id="{04291A41-469F-E24B-8D83-C0B5882E8C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9442" y="4066829"/>
            <a:ext cx="1580898" cy="1580898"/>
          </a:xfrm>
          <a:prstGeom prst="rect">
            <a:avLst/>
          </a:prstGeom>
        </p:spPr>
      </p:pic>
      <p:pic>
        <p:nvPicPr>
          <p:cNvPr id="21" name="Picture 20" descr="A picture containing grass, outdoor, field, green&#10;&#10;Description automatically generated">
            <a:extLst>
              <a:ext uri="{FF2B5EF4-FFF2-40B4-BE49-F238E27FC236}">
                <a16:creationId xmlns:a16="http://schemas.microsoft.com/office/drawing/2014/main" id="{0073EDF1-0DEF-8A47-A55A-2EA445F171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62667" y="4123918"/>
            <a:ext cx="1580898" cy="1580898"/>
          </a:xfrm>
          <a:prstGeom prst="rect">
            <a:avLst/>
          </a:prstGeom>
        </p:spPr>
      </p:pic>
      <p:pic>
        <p:nvPicPr>
          <p:cNvPr id="23" name="Picture 22" descr="A close up of a green field&#10;&#10;Description automatically generated">
            <a:extLst>
              <a:ext uri="{FF2B5EF4-FFF2-40B4-BE49-F238E27FC236}">
                <a16:creationId xmlns:a16="http://schemas.microsoft.com/office/drawing/2014/main" id="{FB3D10A3-9FF2-9241-AAA2-08A8C148E6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13206" y="6280008"/>
            <a:ext cx="1580898" cy="1580898"/>
          </a:xfrm>
          <a:prstGeom prst="rect">
            <a:avLst/>
          </a:prstGeom>
        </p:spPr>
      </p:pic>
      <p:pic>
        <p:nvPicPr>
          <p:cNvPr id="29" name="Picture 28" descr="A star filled sky&#10;&#10;Description automatically generated">
            <a:extLst>
              <a:ext uri="{FF2B5EF4-FFF2-40B4-BE49-F238E27FC236}">
                <a16:creationId xmlns:a16="http://schemas.microsoft.com/office/drawing/2014/main" id="{454F8914-C26E-3748-BFD8-C4559DC2F8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762667" y="6302833"/>
            <a:ext cx="1580898" cy="1580898"/>
          </a:xfrm>
          <a:prstGeom prst="rect">
            <a:avLst/>
          </a:prstGeom>
        </p:spPr>
      </p:pic>
      <p:pic>
        <p:nvPicPr>
          <p:cNvPr id="40" name="Picture 39" descr="A crowd of people&#10;&#10;Description automatically generated">
            <a:extLst>
              <a:ext uri="{FF2B5EF4-FFF2-40B4-BE49-F238E27FC236}">
                <a16:creationId xmlns:a16="http://schemas.microsoft.com/office/drawing/2014/main" id="{635036B8-8F40-0C49-9418-B088FC6B0AD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600323" y="4060522"/>
            <a:ext cx="1580898" cy="1580898"/>
          </a:xfrm>
          <a:prstGeom prst="rect">
            <a:avLst/>
          </a:prstGeom>
        </p:spPr>
      </p:pic>
      <p:pic>
        <p:nvPicPr>
          <p:cNvPr id="55" name="Picture 54" descr="A picture containing table, food&#10;&#10;Description automatically generated">
            <a:extLst>
              <a:ext uri="{FF2B5EF4-FFF2-40B4-BE49-F238E27FC236}">
                <a16:creationId xmlns:a16="http://schemas.microsoft.com/office/drawing/2014/main" id="{AA43F15A-4ACC-5F40-8C4F-C307758AB7F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80418" y="8920083"/>
            <a:ext cx="2372099" cy="1252888"/>
          </a:xfrm>
          <a:prstGeom prst="rect">
            <a:avLst/>
          </a:prstGeom>
        </p:spPr>
      </p:pic>
      <p:pic>
        <p:nvPicPr>
          <p:cNvPr id="57" name="Picture 56" descr="A screenshot of a cell phone&#10;&#10;Description automatically generated">
            <a:extLst>
              <a:ext uri="{FF2B5EF4-FFF2-40B4-BE49-F238E27FC236}">
                <a16:creationId xmlns:a16="http://schemas.microsoft.com/office/drawing/2014/main" id="{1C883B6F-7DDA-F942-8418-73D6416334C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18938" y="10612556"/>
            <a:ext cx="2726175" cy="2539396"/>
          </a:xfrm>
          <a:prstGeom prst="rect">
            <a:avLst/>
          </a:prstGeom>
        </p:spPr>
      </p:pic>
      <p:sp>
        <p:nvSpPr>
          <p:cNvPr id="58" name="Text Box 181">
            <a:extLst>
              <a:ext uri="{FF2B5EF4-FFF2-40B4-BE49-F238E27FC236}">
                <a16:creationId xmlns:a16="http://schemas.microsoft.com/office/drawing/2014/main" id="{40BCBA82-E0AA-7D41-A07F-CB2BE2812788}"/>
              </a:ext>
            </a:extLst>
          </p:cNvPr>
          <p:cNvSpPr txBox="1">
            <a:spLocks noChangeArrowheads="1"/>
          </p:cNvSpPr>
          <p:nvPr/>
        </p:nvSpPr>
        <p:spPr bwMode="auto">
          <a:xfrm rot="10800000" flipV="1">
            <a:off x="8546256" y="11400945"/>
            <a:ext cx="2198511" cy="788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8971" tIns="24486" rIns="48971" bIns="24486">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eaLnBrk="1" hangingPunct="1"/>
            <a:r>
              <a:rPr lang="en-US" sz="1600" b="1" dirty="0">
                <a:latin typeface="Calibri" pitchFamily="34" charset="0"/>
              </a:rPr>
              <a:t>Figure 3.</a:t>
            </a:r>
            <a:r>
              <a:rPr lang="en-US" sz="1600" dirty="0">
                <a:latin typeface="Calibri" pitchFamily="34" charset="0"/>
              </a:rPr>
              <a:t> Distribution of image dimensions in the dataset</a:t>
            </a:r>
          </a:p>
        </p:txBody>
      </p:sp>
      <p:pic>
        <p:nvPicPr>
          <p:cNvPr id="60" name="Picture 59">
            <a:extLst>
              <a:ext uri="{FF2B5EF4-FFF2-40B4-BE49-F238E27FC236}">
                <a16:creationId xmlns:a16="http://schemas.microsoft.com/office/drawing/2014/main" id="{08190DD4-0608-1640-913A-128AED303A77}"/>
              </a:ext>
            </a:extLst>
          </p:cNvPr>
          <p:cNvPicPr>
            <a:picLocks noChangeAspect="1"/>
          </p:cNvPicPr>
          <p:nvPr/>
        </p:nvPicPr>
        <p:blipFill>
          <a:blip r:embed="rId10"/>
          <a:stretch>
            <a:fillRect/>
          </a:stretch>
        </p:blipFill>
        <p:spPr>
          <a:xfrm>
            <a:off x="22489885" y="2908799"/>
            <a:ext cx="4426965" cy="1930638"/>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63A1FBAF-53CC-7348-BB72-78BDB8DB503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32011" y="10380236"/>
            <a:ext cx="3602887" cy="1787169"/>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5DD4E188-D057-CF47-B16A-3DA563BBCBC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32012" y="8602028"/>
            <a:ext cx="3602886" cy="1816136"/>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1F5F48B1-EEAC-C043-A0DD-DF8F08CA70A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96632" y="12198409"/>
            <a:ext cx="3602887" cy="1783841"/>
          </a:xfrm>
          <a:prstGeom prst="rect">
            <a:avLst/>
          </a:prstGeom>
        </p:spPr>
      </p:pic>
      <p:pic>
        <p:nvPicPr>
          <p:cNvPr id="19" name="Picture 18" descr="A close up of some grass&#10;&#10;Description automatically generated">
            <a:extLst>
              <a:ext uri="{FF2B5EF4-FFF2-40B4-BE49-F238E27FC236}">
                <a16:creationId xmlns:a16="http://schemas.microsoft.com/office/drawing/2014/main" id="{9057E676-B8AD-8547-A4AE-3B2669DF1EE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5593991" y="6280008"/>
            <a:ext cx="1580898" cy="1580898"/>
          </a:xfrm>
          <a:prstGeom prst="rect">
            <a:avLst/>
          </a:prstGeom>
        </p:spPr>
      </p:pic>
      <p:pic>
        <p:nvPicPr>
          <p:cNvPr id="22" name="Picture 21" descr="A picture containing star&#10;&#10;Description automatically generated">
            <a:extLst>
              <a:ext uri="{FF2B5EF4-FFF2-40B4-BE49-F238E27FC236}">
                <a16:creationId xmlns:a16="http://schemas.microsoft.com/office/drawing/2014/main" id="{1F642C4D-2520-3D45-908F-1F2339DEF3E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608555" y="10539415"/>
            <a:ext cx="1580898" cy="1580898"/>
          </a:xfrm>
          <a:prstGeom prst="rect">
            <a:avLst/>
          </a:prstGeom>
        </p:spPr>
      </p:pic>
      <p:pic>
        <p:nvPicPr>
          <p:cNvPr id="30" name="Picture 29">
            <a:extLst>
              <a:ext uri="{FF2B5EF4-FFF2-40B4-BE49-F238E27FC236}">
                <a16:creationId xmlns:a16="http://schemas.microsoft.com/office/drawing/2014/main" id="{070006F5-F26B-5E43-A57D-4A5CECBCB2F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7750555" y="12678398"/>
            <a:ext cx="1580898" cy="1580898"/>
          </a:xfrm>
          <a:prstGeom prst="rect">
            <a:avLst/>
          </a:prstGeom>
        </p:spPr>
      </p:pic>
      <p:pic>
        <p:nvPicPr>
          <p:cNvPr id="39" name="Picture 38" descr="A blurry image of a person&#10;&#10;Description automatically generated">
            <a:extLst>
              <a:ext uri="{FF2B5EF4-FFF2-40B4-BE49-F238E27FC236}">
                <a16:creationId xmlns:a16="http://schemas.microsoft.com/office/drawing/2014/main" id="{435F810D-21F0-F74B-B854-2E1C84BEF42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5606965" y="12678398"/>
            <a:ext cx="1580898" cy="1580898"/>
          </a:xfrm>
          <a:prstGeom prst="rect">
            <a:avLst/>
          </a:prstGeom>
        </p:spPr>
      </p:pic>
      <p:pic>
        <p:nvPicPr>
          <p:cNvPr id="42" name="Picture 41" descr="A picture containing star&#10;&#10;Description automatically generated">
            <a:extLst>
              <a:ext uri="{FF2B5EF4-FFF2-40B4-BE49-F238E27FC236}">
                <a16:creationId xmlns:a16="http://schemas.microsoft.com/office/drawing/2014/main" id="{E49EA106-BF05-7845-A222-56865D8D32A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3327640" y="12678398"/>
            <a:ext cx="1580898" cy="1580898"/>
          </a:xfrm>
          <a:prstGeom prst="rect">
            <a:avLst/>
          </a:prstGeom>
        </p:spPr>
      </p:pic>
      <p:pic>
        <p:nvPicPr>
          <p:cNvPr id="44" name="Picture 43" descr="A close up of a cage&#10;&#10;Description automatically generated">
            <a:extLst>
              <a:ext uri="{FF2B5EF4-FFF2-40B4-BE49-F238E27FC236}">
                <a16:creationId xmlns:a16="http://schemas.microsoft.com/office/drawing/2014/main" id="{5C86BC1A-E873-7C44-9566-8B406973931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7756424" y="10499998"/>
            <a:ext cx="1580898" cy="1580898"/>
          </a:xfrm>
          <a:prstGeom prst="rect">
            <a:avLst/>
          </a:prstGeom>
        </p:spPr>
      </p:pic>
      <p:pic>
        <p:nvPicPr>
          <p:cNvPr id="48" name="Picture 47" descr="A picture containing blurry, cake, colorful, man&#10;&#10;Description automatically generated">
            <a:extLst>
              <a:ext uri="{FF2B5EF4-FFF2-40B4-BE49-F238E27FC236}">
                <a16:creationId xmlns:a16="http://schemas.microsoft.com/office/drawing/2014/main" id="{1C84FBD5-A05E-CC4E-8A56-819DBFC105B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3306963" y="10539415"/>
            <a:ext cx="1580898" cy="1580898"/>
          </a:xfrm>
          <a:prstGeom prst="rect">
            <a:avLst/>
          </a:prstGeom>
        </p:spPr>
      </p:pic>
      <p:sp>
        <p:nvSpPr>
          <p:cNvPr id="59" name="Text Box 192">
            <a:extLst>
              <a:ext uri="{FF2B5EF4-FFF2-40B4-BE49-F238E27FC236}">
                <a16:creationId xmlns:a16="http://schemas.microsoft.com/office/drawing/2014/main" id="{B0FAA902-0560-884B-95D7-4D4164DB2141}"/>
              </a:ext>
            </a:extLst>
          </p:cNvPr>
          <p:cNvSpPr txBox="1">
            <a:spLocks noChangeArrowheads="1"/>
          </p:cNvSpPr>
          <p:nvPr/>
        </p:nvSpPr>
        <p:spPr bwMode="auto">
          <a:xfrm>
            <a:off x="21953006" y="5497516"/>
            <a:ext cx="4963844" cy="7151684"/>
          </a:xfrm>
          <a:prstGeom prst="rect">
            <a:avLst/>
          </a:prstGeom>
          <a:solidFill>
            <a:schemeClr val="bg1"/>
          </a:solidFill>
          <a:ln w="12700">
            <a:solidFill>
              <a:schemeClr val="accent1">
                <a:lumMod val="75000"/>
              </a:schemeClr>
            </a:solidFill>
          </a:ln>
          <a:effectLst/>
        </p:spPr>
        <p:txBody>
          <a:bodyPr wrap="square" lIns="97942" tIns="97942" rIns="97942" bIns="97942">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r>
              <a:rPr lang="en-US" sz="2000" dirty="0"/>
              <a:t>As depicted in the figure above, a typical GAN involves two models, the generator and discriminator. During training, the generator produces fake images, and then the discriminator is fed both fake images and real images from the “ground truth” dataset. The results are then backpropagated through both networks. We ended up using two architectures, one more computationally feasible and using only dense layers (described on the left), and one more computationally expensive, using convolutional and transpose convolutional layers (described on the right). </a:t>
            </a:r>
          </a:p>
          <a:p>
            <a:endParaRPr lang="en-US" sz="2000" dirty="0"/>
          </a:p>
          <a:p>
            <a:r>
              <a:rPr lang="en-US" sz="2000" u="sng" dirty="0"/>
              <a:t>Hyper-Parameters:</a:t>
            </a:r>
          </a:p>
          <a:p>
            <a:r>
              <a:rPr lang="en-US" sz="2000" dirty="0"/>
              <a:t>Adam Optimizer w/ 0.0001 learning rate</a:t>
            </a:r>
          </a:p>
          <a:p>
            <a:r>
              <a:rPr lang="en-US" sz="2000" dirty="0" err="1"/>
              <a:t>LeakyReLU</a:t>
            </a:r>
            <a:r>
              <a:rPr lang="en-US" sz="2000" dirty="0"/>
              <a:t> w/ 0.2 alpha</a:t>
            </a:r>
          </a:p>
          <a:p>
            <a:r>
              <a:rPr lang="en-US" sz="2000" dirty="0"/>
              <a:t>Batch size 128</a:t>
            </a:r>
          </a:p>
          <a:p>
            <a:endParaRPr lang="en-US" sz="2000" dirty="0"/>
          </a:p>
          <a:p>
            <a:endParaRPr lang="en-US" sz="2000" dirty="0"/>
          </a:p>
          <a:p>
            <a:endParaRPr lang="en-US" sz="2000" dirty="0"/>
          </a:p>
          <a:p>
            <a:endParaRPr lang="en-US" sz="2000" dirty="0"/>
          </a:p>
        </p:txBody>
      </p:sp>
      <p:sp>
        <p:nvSpPr>
          <p:cNvPr id="61" name="Rectangle 60">
            <a:extLst>
              <a:ext uri="{FF2B5EF4-FFF2-40B4-BE49-F238E27FC236}">
                <a16:creationId xmlns:a16="http://schemas.microsoft.com/office/drawing/2014/main" id="{4A622935-1024-6C46-96A8-0693E3CB43AD}"/>
              </a:ext>
            </a:extLst>
          </p:cNvPr>
          <p:cNvSpPr/>
          <p:nvPr/>
        </p:nvSpPr>
        <p:spPr>
          <a:xfrm>
            <a:off x="21938803" y="5029887"/>
            <a:ext cx="9875520" cy="457200"/>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r>
              <a:rPr lang="en-US" sz="3200" b="1" dirty="0">
                <a:solidFill>
                  <a:schemeClr val="accent3">
                    <a:lumMod val="20000"/>
                    <a:lumOff val="80000"/>
                  </a:schemeClr>
                </a:solidFill>
              </a:rPr>
              <a:t>Architecture</a:t>
            </a:r>
          </a:p>
        </p:txBody>
      </p:sp>
      <p:sp>
        <p:nvSpPr>
          <p:cNvPr id="62" name="Text Box 192">
            <a:extLst>
              <a:ext uri="{FF2B5EF4-FFF2-40B4-BE49-F238E27FC236}">
                <a16:creationId xmlns:a16="http://schemas.microsoft.com/office/drawing/2014/main" id="{03D1C2DE-B17E-DE4D-A2C7-F8D08C2D5369}"/>
              </a:ext>
            </a:extLst>
          </p:cNvPr>
          <p:cNvSpPr txBox="1">
            <a:spLocks noChangeArrowheads="1"/>
          </p:cNvSpPr>
          <p:nvPr/>
        </p:nvSpPr>
        <p:spPr bwMode="auto">
          <a:xfrm>
            <a:off x="26902647" y="5500679"/>
            <a:ext cx="2350319" cy="7148521"/>
          </a:xfrm>
          <a:prstGeom prst="rect">
            <a:avLst/>
          </a:prstGeom>
          <a:solidFill>
            <a:schemeClr val="bg1"/>
          </a:solidFill>
          <a:ln w="12700">
            <a:solidFill>
              <a:schemeClr val="accent1">
                <a:lumMod val="75000"/>
              </a:schemeClr>
            </a:solidFill>
          </a:ln>
          <a:effectLst/>
        </p:spPr>
        <p:txBody>
          <a:bodyPr wrap="square" lIns="97942" tIns="97942" rIns="97942" bIns="97942">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r>
              <a:rPr lang="en-US" sz="1400" u="sng" dirty="0"/>
              <a:t>Generator:</a:t>
            </a:r>
            <a:endParaRPr lang="en-US" sz="1400" dirty="0"/>
          </a:p>
          <a:p>
            <a:r>
              <a:rPr lang="en-US" sz="1400" dirty="0"/>
              <a:t>Input Noise (100x1) </a:t>
            </a:r>
          </a:p>
          <a:p>
            <a:r>
              <a:rPr lang="en-US" sz="1400" dirty="0"/>
              <a:t>Dense 256</a:t>
            </a:r>
          </a:p>
          <a:p>
            <a:r>
              <a:rPr lang="en-US" sz="1400" dirty="0"/>
              <a:t>Leaky </a:t>
            </a:r>
            <a:r>
              <a:rPr lang="en-US" sz="1400" dirty="0" err="1"/>
              <a:t>ReLU</a:t>
            </a:r>
            <a:endParaRPr lang="en-US" sz="1400" dirty="0"/>
          </a:p>
          <a:p>
            <a:r>
              <a:rPr lang="en-US" sz="1400" dirty="0"/>
              <a:t>Batch Norm</a:t>
            </a:r>
          </a:p>
          <a:p>
            <a:r>
              <a:rPr lang="en-US" sz="1400" dirty="0"/>
              <a:t>Dense 512</a:t>
            </a:r>
          </a:p>
          <a:p>
            <a:r>
              <a:rPr lang="en-US" sz="1400" dirty="0"/>
              <a:t>Leaky </a:t>
            </a:r>
            <a:r>
              <a:rPr lang="en-US" sz="1400" dirty="0" err="1"/>
              <a:t>ReLU</a:t>
            </a:r>
            <a:endParaRPr lang="en-US" sz="1400" dirty="0"/>
          </a:p>
          <a:p>
            <a:r>
              <a:rPr lang="en-US" sz="1400" dirty="0"/>
              <a:t>Dense 1024</a:t>
            </a:r>
          </a:p>
          <a:p>
            <a:r>
              <a:rPr lang="en-US" sz="1400" dirty="0"/>
              <a:t>Leaky </a:t>
            </a:r>
            <a:r>
              <a:rPr lang="en-US" sz="1400" dirty="0" err="1"/>
              <a:t>ReLU</a:t>
            </a:r>
            <a:endParaRPr lang="en-US" sz="1400" dirty="0"/>
          </a:p>
          <a:p>
            <a:r>
              <a:rPr lang="en-US" sz="1400" dirty="0"/>
              <a:t>Batch Norm</a:t>
            </a:r>
          </a:p>
          <a:p>
            <a:r>
              <a:rPr lang="en-US" sz="1400" dirty="0"/>
              <a:t>Dense (256x256x3)</a:t>
            </a:r>
          </a:p>
          <a:p>
            <a:r>
              <a:rPr lang="en-US" sz="1400" dirty="0"/>
              <a:t>Tanh</a:t>
            </a:r>
          </a:p>
          <a:p>
            <a:endParaRPr lang="en-US" sz="1400" i="1" dirty="0"/>
          </a:p>
          <a:p>
            <a:r>
              <a:rPr lang="en-US" sz="1400" i="1" dirty="0"/>
              <a:t>Total trainable parameters: 202,209,536</a:t>
            </a:r>
            <a:br>
              <a:rPr lang="en-US" sz="1400" i="1" dirty="0"/>
            </a:br>
            <a:br>
              <a:rPr lang="en-US" sz="1400" dirty="0"/>
            </a:br>
            <a:r>
              <a:rPr lang="en-US" sz="1400" u="sng" dirty="0"/>
              <a:t>Discriminator:</a:t>
            </a:r>
            <a:endParaRPr lang="en-US" sz="1400" dirty="0"/>
          </a:p>
          <a:p>
            <a:r>
              <a:rPr lang="en-US" sz="1400" dirty="0"/>
              <a:t>Dense 512</a:t>
            </a:r>
          </a:p>
          <a:p>
            <a:r>
              <a:rPr lang="en-US" sz="1400" dirty="0"/>
              <a:t>Leaky </a:t>
            </a:r>
            <a:r>
              <a:rPr lang="en-US" sz="1400" dirty="0" err="1"/>
              <a:t>ReLU</a:t>
            </a:r>
            <a:endParaRPr lang="en-US" sz="1400" dirty="0"/>
          </a:p>
          <a:p>
            <a:r>
              <a:rPr lang="en-US" sz="1400" dirty="0"/>
              <a:t>Dense 256</a:t>
            </a:r>
          </a:p>
          <a:p>
            <a:r>
              <a:rPr lang="en-US" sz="1400" dirty="0"/>
              <a:t>Leaky </a:t>
            </a:r>
            <a:r>
              <a:rPr lang="en-US" sz="1400" dirty="0" err="1"/>
              <a:t>ReLU</a:t>
            </a:r>
            <a:endParaRPr lang="en-US" sz="1400" dirty="0"/>
          </a:p>
          <a:p>
            <a:r>
              <a:rPr lang="en-US" sz="1400" dirty="0"/>
              <a:t>Dense 1</a:t>
            </a:r>
          </a:p>
          <a:p>
            <a:r>
              <a:rPr lang="en-US" sz="1400" dirty="0"/>
              <a:t>Sigmoid</a:t>
            </a:r>
          </a:p>
          <a:p>
            <a:endParaRPr lang="en-US" sz="1400" dirty="0"/>
          </a:p>
          <a:p>
            <a:r>
              <a:rPr lang="en-US" sz="1400" i="1" dirty="0"/>
              <a:t>Total trainable parameters: 100,795,393</a:t>
            </a:r>
          </a:p>
          <a:p>
            <a:endParaRPr lang="en-US" sz="1400" dirty="0"/>
          </a:p>
          <a:p>
            <a:endParaRPr lang="en-US" sz="1400" dirty="0"/>
          </a:p>
          <a:p>
            <a:endParaRPr lang="en-US" sz="1400" dirty="0"/>
          </a:p>
          <a:p>
            <a:endParaRPr lang="en-US" sz="1400" dirty="0"/>
          </a:p>
          <a:p>
            <a:endParaRPr lang="en-US" sz="1400" dirty="0"/>
          </a:p>
          <a:p>
            <a:endParaRPr lang="en-US" sz="1400" dirty="0"/>
          </a:p>
        </p:txBody>
      </p:sp>
      <p:sp>
        <p:nvSpPr>
          <p:cNvPr id="65" name="Text Box 192">
            <a:extLst>
              <a:ext uri="{FF2B5EF4-FFF2-40B4-BE49-F238E27FC236}">
                <a16:creationId xmlns:a16="http://schemas.microsoft.com/office/drawing/2014/main" id="{30F32DA4-C6F3-D44C-8B76-AA8B61D47DA2}"/>
              </a:ext>
            </a:extLst>
          </p:cNvPr>
          <p:cNvSpPr txBox="1">
            <a:spLocks noChangeArrowheads="1"/>
          </p:cNvSpPr>
          <p:nvPr/>
        </p:nvSpPr>
        <p:spPr bwMode="auto">
          <a:xfrm>
            <a:off x="29252966" y="5503839"/>
            <a:ext cx="2561357" cy="7145361"/>
          </a:xfrm>
          <a:prstGeom prst="rect">
            <a:avLst/>
          </a:prstGeom>
          <a:solidFill>
            <a:schemeClr val="bg1"/>
          </a:solidFill>
          <a:ln w="12700">
            <a:solidFill>
              <a:schemeClr val="accent1">
                <a:lumMod val="75000"/>
              </a:schemeClr>
            </a:solidFill>
          </a:ln>
          <a:effectLst/>
        </p:spPr>
        <p:txBody>
          <a:bodyPr wrap="square" lIns="97942" tIns="97942" rIns="97942" bIns="97942">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r>
              <a:rPr lang="en-US" sz="1400" u="sng" dirty="0"/>
              <a:t>Generator :</a:t>
            </a:r>
            <a:r>
              <a:rPr lang="en-US" sz="1400" dirty="0"/>
              <a:t> (TC = Transpose Convolutional)</a:t>
            </a:r>
          </a:p>
          <a:p>
            <a:r>
              <a:rPr lang="en-US" sz="1400" dirty="0"/>
              <a:t>Input Noise (100x1) </a:t>
            </a:r>
          </a:p>
          <a:p>
            <a:r>
              <a:rPr lang="en-US" sz="1400" dirty="0"/>
              <a:t>TC 4 x 4 x 1024</a:t>
            </a:r>
          </a:p>
          <a:p>
            <a:r>
              <a:rPr lang="en-US" sz="1400" dirty="0"/>
              <a:t>TC 8 x 8 x 1024 </a:t>
            </a:r>
          </a:p>
          <a:p>
            <a:r>
              <a:rPr lang="en-US" sz="1400" dirty="0"/>
              <a:t>TC 16 x 16 x 512</a:t>
            </a:r>
          </a:p>
          <a:p>
            <a:r>
              <a:rPr lang="en-US" sz="1400" dirty="0"/>
              <a:t>TC 32 x 32 x 256</a:t>
            </a:r>
          </a:p>
          <a:p>
            <a:r>
              <a:rPr lang="en-US" sz="1400" dirty="0"/>
              <a:t>TC 64 x 64 x 128</a:t>
            </a:r>
          </a:p>
          <a:p>
            <a:r>
              <a:rPr lang="en-US" sz="1400" dirty="0"/>
              <a:t>TC 128 x 128 x 64</a:t>
            </a:r>
          </a:p>
          <a:p>
            <a:r>
              <a:rPr lang="en-US" sz="1400" dirty="0"/>
              <a:t>Image 256 x 256 x 3</a:t>
            </a:r>
          </a:p>
          <a:p>
            <a:endParaRPr lang="en-US" sz="1400" i="1" dirty="0"/>
          </a:p>
          <a:p>
            <a:r>
              <a:rPr lang="en-US" sz="1400" i="1" dirty="0"/>
              <a:t>Total trainable </a:t>
            </a:r>
            <a:r>
              <a:rPr lang="en-US" sz="1400" dirty="0"/>
              <a:t>parameters</a:t>
            </a:r>
            <a:r>
              <a:rPr lang="en-US" sz="1400" i="1" dirty="0"/>
              <a:t>:</a:t>
            </a:r>
          </a:p>
          <a:p>
            <a:r>
              <a:rPr lang="en-US" sz="1400" i="1" dirty="0"/>
              <a:t>28,458,505</a:t>
            </a:r>
          </a:p>
          <a:p>
            <a:br>
              <a:rPr lang="en-US" sz="1400" dirty="0"/>
            </a:br>
            <a:r>
              <a:rPr lang="en-US" sz="1400" u="sng" dirty="0"/>
              <a:t>Discriminator :</a:t>
            </a:r>
            <a:endParaRPr lang="en-US" sz="1400" dirty="0"/>
          </a:p>
          <a:p>
            <a:r>
              <a:rPr lang="en-US" sz="1400" dirty="0"/>
              <a:t>Convolutional 32 4 × 4</a:t>
            </a:r>
          </a:p>
          <a:p>
            <a:r>
              <a:rPr lang="en-US" sz="1400" dirty="0"/>
              <a:t>Leaky </a:t>
            </a:r>
            <a:r>
              <a:rPr lang="en-US" sz="1400" dirty="0" err="1"/>
              <a:t>ReLU</a:t>
            </a:r>
            <a:endParaRPr lang="en-US" sz="1400" dirty="0"/>
          </a:p>
          <a:p>
            <a:r>
              <a:rPr lang="en-US" sz="1400" dirty="0"/>
              <a:t>Convolutional 64 4 × 4</a:t>
            </a:r>
          </a:p>
          <a:p>
            <a:r>
              <a:rPr lang="en-US" sz="1400" dirty="0"/>
              <a:t>Leaky </a:t>
            </a:r>
            <a:r>
              <a:rPr lang="en-US" sz="1400" dirty="0" err="1"/>
              <a:t>ReLU</a:t>
            </a:r>
            <a:endParaRPr lang="en-US" sz="1400" dirty="0"/>
          </a:p>
          <a:p>
            <a:r>
              <a:rPr lang="en-US" sz="1400" dirty="0"/>
              <a:t>Convolutional 128 4 × 4</a:t>
            </a:r>
          </a:p>
          <a:p>
            <a:r>
              <a:rPr lang="en-US" sz="1400" dirty="0"/>
              <a:t>Leaky </a:t>
            </a:r>
            <a:r>
              <a:rPr lang="en-US" sz="1400" dirty="0" err="1"/>
              <a:t>ReLU</a:t>
            </a:r>
            <a:endParaRPr lang="en-US" sz="1400" dirty="0"/>
          </a:p>
          <a:p>
            <a:r>
              <a:rPr lang="en-US" sz="1400" dirty="0"/>
              <a:t>Convolutional 256 4 × 4</a:t>
            </a:r>
          </a:p>
          <a:p>
            <a:r>
              <a:rPr lang="en-US" sz="1400" dirty="0"/>
              <a:t>Leaky </a:t>
            </a:r>
            <a:r>
              <a:rPr lang="en-US" sz="1400" dirty="0" err="1"/>
              <a:t>ReLU</a:t>
            </a:r>
            <a:endParaRPr lang="en-US" sz="1400" dirty="0"/>
          </a:p>
          <a:p>
            <a:r>
              <a:rPr lang="en-US" sz="1400" dirty="0"/>
              <a:t>Convolutional 512 4 × 4</a:t>
            </a:r>
          </a:p>
          <a:p>
            <a:r>
              <a:rPr lang="en-US" sz="1400" dirty="0"/>
              <a:t>Leaky </a:t>
            </a:r>
            <a:r>
              <a:rPr lang="en-US" sz="1400" dirty="0" err="1"/>
              <a:t>ReLU</a:t>
            </a:r>
            <a:endParaRPr lang="en-US" sz="1400" dirty="0"/>
          </a:p>
          <a:p>
            <a:r>
              <a:rPr lang="en-US" sz="1400" dirty="0"/>
              <a:t>Convolutional 512 4 × 4</a:t>
            </a:r>
          </a:p>
          <a:p>
            <a:r>
              <a:rPr lang="en-US" sz="1400" dirty="0"/>
              <a:t>Leaky </a:t>
            </a:r>
            <a:r>
              <a:rPr lang="en-US" sz="1400" dirty="0" err="1"/>
              <a:t>ReLU</a:t>
            </a:r>
            <a:endParaRPr lang="en-US" sz="1400" dirty="0"/>
          </a:p>
          <a:p>
            <a:r>
              <a:rPr lang="en-US" sz="1400" dirty="0"/>
              <a:t>Dense 1024</a:t>
            </a:r>
          </a:p>
          <a:p>
            <a:r>
              <a:rPr lang="en-US" sz="1400" dirty="0"/>
              <a:t>Dense 512</a:t>
            </a:r>
          </a:p>
          <a:p>
            <a:r>
              <a:rPr lang="en-US" sz="1400" dirty="0"/>
              <a:t>Dense 1</a:t>
            </a:r>
          </a:p>
          <a:p>
            <a:r>
              <a:rPr lang="en-US" sz="1400" i="1" dirty="0"/>
              <a:t>Trainable </a:t>
            </a:r>
            <a:r>
              <a:rPr lang="en-US" sz="1400" dirty="0"/>
              <a:t>parameters</a:t>
            </a:r>
            <a:r>
              <a:rPr lang="en-US" sz="1400" i="1" dirty="0"/>
              <a:t>: 1,073,909,633</a:t>
            </a:r>
          </a:p>
        </p:txBody>
      </p:sp>
      <p:pic>
        <p:nvPicPr>
          <p:cNvPr id="2" name="Picture 1">
            <a:extLst>
              <a:ext uri="{FF2B5EF4-FFF2-40B4-BE49-F238E27FC236}">
                <a16:creationId xmlns:a16="http://schemas.microsoft.com/office/drawing/2014/main" id="{C9510B60-50AA-5E4C-87E0-A11E9FAB3C82}"/>
              </a:ext>
            </a:extLst>
          </p:cNvPr>
          <p:cNvPicPr>
            <a:picLocks noChangeAspect="1"/>
          </p:cNvPicPr>
          <p:nvPr/>
        </p:nvPicPr>
        <p:blipFill>
          <a:blip r:embed="rId21"/>
          <a:stretch>
            <a:fillRect/>
          </a:stretch>
        </p:blipFill>
        <p:spPr>
          <a:xfrm>
            <a:off x="11779875" y="16437326"/>
            <a:ext cx="3678797" cy="2438272"/>
          </a:xfrm>
          <a:prstGeom prst="rect">
            <a:avLst/>
          </a:prstGeom>
        </p:spPr>
      </p:pic>
      <p:pic>
        <p:nvPicPr>
          <p:cNvPr id="18" name="Picture 17" descr="A screenshot of a cell phone&#10;&#10;Description automatically generated">
            <a:extLst>
              <a:ext uri="{FF2B5EF4-FFF2-40B4-BE49-F238E27FC236}">
                <a16:creationId xmlns:a16="http://schemas.microsoft.com/office/drawing/2014/main" id="{063D4B7D-D528-0145-A62D-2C6AAD82E20D}"/>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5506023" y="16351490"/>
            <a:ext cx="4045895" cy="2576674"/>
          </a:xfrm>
          <a:prstGeom prst="rect">
            <a:avLst/>
          </a:prstGeom>
        </p:spPr>
      </p:pic>
      <p:sp>
        <p:nvSpPr>
          <p:cNvPr id="54" name="Text Box 181">
            <a:extLst>
              <a:ext uri="{FF2B5EF4-FFF2-40B4-BE49-F238E27FC236}">
                <a16:creationId xmlns:a16="http://schemas.microsoft.com/office/drawing/2014/main" id="{20015A8E-097D-AF49-8638-CB61FF1261D8}"/>
              </a:ext>
            </a:extLst>
          </p:cNvPr>
          <p:cNvSpPr txBox="1">
            <a:spLocks noChangeArrowheads="1"/>
          </p:cNvSpPr>
          <p:nvPr/>
        </p:nvSpPr>
        <p:spPr bwMode="auto">
          <a:xfrm>
            <a:off x="19337696" y="17285616"/>
            <a:ext cx="2178409" cy="788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8971" tIns="24486" rIns="48971" bIns="24486">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eaLnBrk="1" hangingPunct="1"/>
            <a:r>
              <a:rPr lang="en-US" sz="1600" b="1" dirty="0">
                <a:latin typeface="Calibri" pitchFamily="34" charset="0"/>
              </a:rPr>
              <a:t>Figure 4. </a:t>
            </a:r>
            <a:r>
              <a:rPr lang="en-US" sz="1600" dirty="0">
                <a:latin typeface="Calibri" pitchFamily="34" charset="0"/>
              </a:rPr>
              <a:t> Discriminator and  Generator loss from the convolutional model</a:t>
            </a:r>
          </a:p>
        </p:txBody>
      </p:sp>
      <p:sp>
        <p:nvSpPr>
          <p:cNvPr id="56" name="Text Box 189">
            <a:extLst>
              <a:ext uri="{FF2B5EF4-FFF2-40B4-BE49-F238E27FC236}">
                <a16:creationId xmlns:a16="http://schemas.microsoft.com/office/drawing/2014/main" id="{37BB3D78-E12A-464B-821E-2F7264FC7CA3}"/>
              </a:ext>
            </a:extLst>
          </p:cNvPr>
          <p:cNvSpPr txBox="1">
            <a:spLocks noChangeArrowheads="1"/>
          </p:cNvSpPr>
          <p:nvPr/>
        </p:nvSpPr>
        <p:spPr bwMode="auto">
          <a:xfrm>
            <a:off x="1196632" y="15546219"/>
            <a:ext cx="9875520" cy="3222545"/>
          </a:xfrm>
          <a:prstGeom prst="rect">
            <a:avLst/>
          </a:prstGeom>
          <a:solidFill>
            <a:schemeClr val="bg1"/>
          </a:solidFill>
          <a:ln w="12700">
            <a:solidFill>
              <a:schemeClr val="accent1">
                <a:lumMod val="75000"/>
              </a:schemeClr>
            </a:solidFill>
          </a:ln>
          <a:effectLst/>
        </p:spPr>
        <p:txBody>
          <a:bodyPr lIns="97942" tIns="97942" rIns="97942" bIns="97942">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r>
              <a:rPr lang="en-US" sz="2000" dirty="0">
                <a:latin typeface="Calibri" pitchFamily="34" charset="0"/>
              </a:rPr>
              <a:t>Initially, we wanted to test the densely connected model on a benchmark dataset, MNIST. The results were impressive, considering the simplicity of the model. Below, we can see the convergence to a mapping over the latent space to the distribution of hand-written numbers. </a:t>
            </a:r>
          </a:p>
        </p:txBody>
      </p:sp>
      <p:sp>
        <p:nvSpPr>
          <p:cNvPr id="63" name="Rectangle 62">
            <a:extLst>
              <a:ext uri="{FF2B5EF4-FFF2-40B4-BE49-F238E27FC236}">
                <a16:creationId xmlns:a16="http://schemas.microsoft.com/office/drawing/2014/main" id="{55567602-155B-774C-921E-8CF2A5E68E67}"/>
              </a:ext>
            </a:extLst>
          </p:cNvPr>
          <p:cNvSpPr/>
          <p:nvPr/>
        </p:nvSpPr>
        <p:spPr>
          <a:xfrm>
            <a:off x="1196632" y="15089020"/>
            <a:ext cx="9875520" cy="457200"/>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r>
              <a:rPr lang="en-US" sz="3200" b="1" dirty="0">
                <a:solidFill>
                  <a:schemeClr val="accent3">
                    <a:lumMod val="20000"/>
                    <a:lumOff val="80000"/>
                  </a:schemeClr>
                </a:solidFill>
              </a:rPr>
              <a:t>MNIST Results</a:t>
            </a:r>
          </a:p>
        </p:txBody>
      </p:sp>
      <p:pic>
        <p:nvPicPr>
          <p:cNvPr id="28" name="Picture 27">
            <a:extLst>
              <a:ext uri="{FF2B5EF4-FFF2-40B4-BE49-F238E27FC236}">
                <a16:creationId xmlns:a16="http://schemas.microsoft.com/office/drawing/2014/main" id="{8C8B1315-06D0-5A4F-8BCF-8CA8D7B0967C}"/>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229028" y="16651621"/>
            <a:ext cx="2560320" cy="1920239"/>
          </a:xfrm>
          <a:prstGeom prst="rect">
            <a:avLst/>
          </a:prstGeom>
        </p:spPr>
      </p:pic>
      <p:pic>
        <p:nvPicPr>
          <p:cNvPr id="35" name="Picture 34">
            <a:extLst>
              <a:ext uri="{FF2B5EF4-FFF2-40B4-BE49-F238E27FC236}">
                <a16:creationId xmlns:a16="http://schemas.microsoft.com/office/drawing/2014/main" id="{DC4E143C-A86F-A74A-8080-2FB8C8DEA2E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627818" y="16719554"/>
            <a:ext cx="2560320" cy="1920239"/>
          </a:xfrm>
          <a:prstGeom prst="rect">
            <a:avLst/>
          </a:prstGeom>
        </p:spPr>
      </p:pic>
      <p:pic>
        <p:nvPicPr>
          <p:cNvPr id="41" name="Picture 40" descr="A picture containing white, room, living&#10;&#10;Description automatically generated">
            <a:extLst>
              <a:ext uri="{FF2B5EF4-FFF2-40B4-BE49-F238E27FC236}">
                <a16:creationId xmlns:a16="http://schemas.microsoft.com/office/drawing/2014/main" id="{237E522A-F5A7-C547-BD2D-0F22DF4A1430}"/>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075824" y="16719554"/>
            <a:ext cx="2560320" cy="1920239"/>
          </a:xfrm>
          <a:prstGeom prst="rect">
            <a:avLst/>
          </a:prstGeom>
        </p:spPr>
      </p:pic>
      <p:pic>
        <p:nvPicPr>
          <p:cNvPr id="46" name="Picture 45" descr="A picture containing white, room, living&#10;&#10;Description automatically generated">
            <a:extLst>
              <a:ext uri="{FF2B5EF4-FFF2-40B4-BE49-F238E27FC236}">
                <a16:creationId xmlns:a16="http://schemas.microsoft.com/office/drawing/2014/main" id="{DC71DCCA-1287-4047-AE12-F7D462E5FC61}"/>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469725" y="16719554"/>
            <a:ext cx="2560320" cy="1920240"/>
          </a:xfrm>
          <a:prstGeom prst="rect">
            <a:avLst/>
          </a:prstGeom>
        </p:spPr>
      </p:pic>
      <p:sp>
        <p:nvSpPr>
          <p:cNvPr id="68" name="Right Arrow 67">
            <a:extLst>
              <a:ext uri="{FF2B5EF4-FFF2-40B4-BE49-F238E27FC236}">
                <a16:creationId xmlns:a16="http://schemas.microsoft.com/office/drawing/2014/main" id="{C0C9FC47-76C0-F44E-8AE2-13A07D85E057}"/>
              </a:ext>
            </a:extLst>
          </p:cNvPr>
          <p:cNvSpPr/>
          <p:nvPr/>
        </p:nvSpPr>
        <p:spPr>
          <a:xfrm>
            <a:off x="3563445" y="17437358"/>
            <a:ext cx="37364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ight Arrow 68">
            <a:extLst>
              <a:ext uri="{FF2B5EF4-FFF2-40B4-BE49-F238E27FC236}">
                <a16:creationId xmlns:a16="http://schemas.microsoft.com/office/drawing/2014/main" id="{6BF09DCA-C972-274A-88FD-43E5CC2341A6}"/>
              </a:ext>
            </a:extLst>
          </p:cNvPr>
          <p:cNvSpPr/>
          <p:nvPr/>
        </p:nvSpPr>
        <p:spPr>
          <a:xfrm>
            <a:off x="5996983" y="17437358"/>
            <a:ext cx="37364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Arrow 69">
            <a:extLst>
              <a:ext uri="{FF2B5EF4-FFF2-40B4-BE49-F238E27FC236}">
                <a16:creationId xmlns:a16="http://schemas.microsoft.com/office/drawing/2014/main" id="{284B7B9E-4C9E-6049-8014-EC5D70426B1E}"/>
              </a:ext>
            </a:extLst>
          </p:cNvPr>
          <p:cNvSpPr/>
          <p:nvPr/>
        </p:nvSpPr>
        <p:spPr>
          <a:xfrm>
            <a:off x="8400739" y="17437358"/>
            <a:ext cx="37364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12518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3450</TotalTime>
  <Words>1328</Words>
  <Application>Microsoft Macintosh PowerPoint</Application>
  <PresentationFormat>Custom</PresentationFormat>
  <Paragraphs>135</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Company>Genigraphics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Genigraphics Research Poster Template 24x36</dc:title>
  <dc:creator>Jay Larson</dc:creator>
  <dc:description>Quality poster printing
www.genigraphics.com
1-800-790-4001</dc:description>
  <cp:lastModifiedBy>Jonathan Cai</cp:lastModifiedBy>
  <cp:revision>238</cp:revision>
  <cp:lastPrinted>2013-02-12T02:21:55Z</cp:lastPrinted>
  <dcterms:created xsi:type="dcterms:W3CDTF">2013-02-10T21:14:48Z</dcterms:created>
  <dcterms:modified xsi:type="dcterms:W3CDTF">2019-12-04T22:29:10Z</dcterms:modified>
</cp:coreProperties>
</file>